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4"/>
  </p:sldMasterIdLst>
  <p:notesMasterIdLst>
    <p:notesMasterId r:id="rId32"/>
  </p:notesMasterIdLst>
  <p:sldIdLst>
    <p:sldId id="270" r:id="rId5"/>
    <p:sldId id="271" r:id="rId6"/>
    <p:sldId id="274" r:id="rId7"/>
    <p:sldId id="256" r:id="rId8"/>
    <p:sldId id="272" r:id="rId9"/>
    <p:sldId id="273" r:id="rId10"/>
    <p:sldId id="275" r:id="rId11"/>
    <p:sldId id="279" r:id="rId12"/>
    <p:sldId id="276" r:id="rId13"/>
    <p:sldId id="277" r:id="rId14"/>
    <p:sldId id="278" r:id="rId15"/>
    <p:sldId id="281" r:id="rId16"/>
    <p:sldId id="282" r:id="rId17"/>
    <p:sldId id="283" r:id="rId18"/>
    <p:sldId id="284" r:id="rId19"/>
    <p:sldId id="285" r:id="rId20"/>
    <p:sldId id="286" r:id="rId21"/>
    <p:sldId id="287" r:id="rId22"/>
    <p:sldId id="293" r:id="rId23"/>
    <p:sldId id="289" r:id="rId24"/>
    <p:sldId id="290" r:id="rId25"/>
    <p:sldId id="291" r:id="rId26"/>
    <p:sldId id="292" r:id="rId27"/>
    <p:sldId id="294" r:id="rId28"/>
    <p:sldId id="295" r:id="rId29"/>
    <p:sldId id="296" r:id="rId30"/>
    <p:sldId id="297" r:id="rId31"/>
  </p:sldIdLst>
  <p:sldSz cx="9144000" cy="6858000" type="screen4x3"/>
  <p:notesSz cx="6858000" cy="9144000"/>
  <p:embeddedFontLst>
    <p:embeddedFont>
      <p:font typeface="Bahnschrift Condensed" panose="020B0502040204020203" pitchFamily="34" charset="0"/>
      <p:regular r:id="rId33"/>
      <p:bold r:id="rId34"/>
    </p:embeddedFont>
    <p:embeddedFont>
      <p:font typeface="Century Gothic" panose="020B0502020202020204" pitchFamily="34" charset="0"/>
      <p:regular r:id="rId35"/>
      <p:bold r:id="rId36"/>
      <p:italic r:id="rId37"/>
      <p:boldItalic r:id="rId38"/>
    </p:embeddedFont>
    <p:embeddedFont>
      <p:font typeface="メイリオ" panose="020B0604030504040204" pitchFamily="50" charset="-128"/>
      <p:regular r:id="rId39"/>
      <p:bold r:id="rId40"/>
      <p:italic r:id="rId41"/>
      <p:boldItalic r:id="rId42"/>
    </p:embeddedFont>
    <p:embeddedFont>
      <p:font typeface="游ゴシック" panose="020B0400000000000000" pitchFamily="50" charset="-128"/>
      <p:regular r:id="rId43"/>
      <p:bold r:id="rId4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99"/>
    <a:srgbClr val="FF7C80"/>
    <a:srgbClr val="CC99FF"/>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B196854-BF16-49DF-BB74-B99176780A84}" v="768" dt="2020-02-12T08:03:12.488"/>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185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4.fntdata"/><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12.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ableStyles" Target="tableStyles.xml"/><Relationship Id="rId8" Type="http://schemas.openxmlformats.org/officeDocument/2006/relationships/slide" Target="slides/slide4.xml"/></Relationships>
</file>

<file path=ppt/media/hdphoto1.wdp>
</file>

<file path=ppt/media/hdphoto2.wdp>
</file>

<file path=ppt/media/image1.pn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72246-DBFD-4EF9-A53E-3603791B3A16}" type="datetimeFigureOut">
              <a:rPr kumimoji="1" lang="ja-JP" altLang="en-US" smtClean="0"/>
              <a:t>2020/2/12</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33A8A-C14E-4B21-B228-4D1831F8ED91}" type="slidenum">
              <a:rPr kumimoji="1" lang="ja-JP" altLang="en-US" smtClean="0"/>
              <a:t>‹#›</a:t>
            </a:fld>
            <a:endParaRPr kumimoji="1" lang="ja-JP" altLang="en-US"/>
          </a:p>
        </p:txBody>
      </p:sp>
    </p:spTree>
    <p:extLst>
      <p:ext uri="{BB962C8B-B14F-4D97-AF65-F5344CB8AC3E}">
        <p14:creationId xmlns:p14="http://schemas.microsoft.com/office/powerpoint/2010/main" val="70973303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8B1A4AD6-C6A9-4C5E-9788-5C2956ACA0A8}" type="datetime1">
              <a:rPr kumimoji="1" lang="ja-JP" altLang="en-US" smtClean="0"/>
              <a:t>2020/2/12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a:xfrm>
            <a:off x="6972300" y="6492873"/>
            <a:ext cx="2057400" cy="365125"/>
          </a:xfrm>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55000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0BE96CDE-FCEC-4058-B41A-998C8FCC4EBB}" type="datetime1">
              <a:rPr kumimoji="1" lang="ja-JP" altLang="en-US" smtClean="0"/>
              <a:t>2020/2/12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993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656B13BB-D60E-4F0F-97CD-09689C5E4BBA}" type="datetime1">
              <a:rPr kumimoji="1" lang="ja-JP" altLang="en-US" smtClean="0"/>
              <a:t>2020/2/12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01872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1460AB36-C508-40AE-B247-FC9A50C8DBAB}" type="datetime1">
              <a:rPr kumimoji="1" lang="ja-JP" altLang="en-US" smtClean="0"/>
              <a:t>2020/2/12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759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FBDB782-27F3-4FB3-ACB7-CDC9C0AFB335}" type="datetime1">
              <a:rPr kumimoji="1" lang="ja-JP" altLang="en-US" smtClean="0"/>
              <a:t>2020/2/12</a:t>
            </a:fld>
            <a:endParaRPr kumimoji="1" lang="ja-JP" altLang="en-US"/>
          </a:p>
        </p:txBody>
      </p:sp>
      <p:sp>
        <p:nvSpPr>
          <p:cNvPr id="5" name="Footer Placeholder 4"/>
          <p:cNvSpPr>
            <a:spLocks noGrp="1"/>
          </p:cNvSpPr>
          <p:nvPr>
            <p:ph type="ftr" sz="quarter" idx="11"/>
          </p:nvPr>
        </p:nvSpPr>
        <p:spPr/>
        <p:txBody>
          <a:bodyPr/>
          <a:lstStyle/>
          <a:p>
            <a:r>
              <a:rPr kumimoji="1" lang="en-US" altLang="ja-JP"/>
              <a:t>CONFIDENTIAL</a:t>
            </a:r>
            <a:endParaRPr kumimoji="1" lang="ja-JP" altLang="en-US"/>
          </a:p>
        </p:txBody>
      </p:sp>
      <p:sp>
        <p:nvSpPr>
          <p:cNvPr id="6" name="Slide Number Placeholder 5"/>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1038907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794118D1-0398-4067-9E1C-38DF593B8084}" type="datetime1">
              <a:rPr kumimoji="1" lang="ja-JP" altLang="en-US" smtClean="0"/>
              <a:t>2020/2/12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5304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BBFCC487-9278-492A-9780-752495BDFA7F}" type="datetime1">
              <a:rPr kumimoji="1" lang="ja-JP" altLang="en-US" smtClean="0"/>
              <a:t>2020/2/12</a:t>
            </a:fld>
            <a:endParaRPr kumimoji="1" lang="ja-JP" altLang="en-US"/>
          </a:p>
        </p:txBody>
      </p:sp>
      <p:sp>
        <p:nvSpPr>
          <p:cNvPr id="8" name="Footer Placeholder 7"/>
          <p:cNvSpPr>
            <a:spLocks noGrp="1"/>
          </p:cNvSpPr>
          <p:nvPr>
            <p:ph type="ftr" sz="quarter" idx="11"/>
          </p:nvPr>
        </p:nvSpPr>
        <p:spPr/>
        <p:txBody>
          <a:bodyPr/>
          <a:lstStyle/>
          <a:p>
            <a:r>
              <a:rPr kumimoji="1" lang="en-US" altLang="ja-JP"/>
              <a:t>CONFIDENTIAL</a:t>
            </a:r>
            <a:endParaRPr kumimoji="1" lang="ja-JP" altLang="en-US"/>
          </a:p>
        </p:txBody>
      </p:sp>
      <p:sp>
        <p:nvSpPr>
          <p:cNvPr id="9" name="Slide Number Placeholder 8"/>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4257283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EF5C08CC-CBF0-4394-86CE-A092A6A51B4B}" type="datetime1">
              <a:rPr kumimoji="1" lang="ja-JP" altLang="en-US" smtClean="0"/>
              <a:t>2020/2/12</a:t>
            </a:fld>
            <a:endParaRPr kumimoji="1" lang="ja-JP" altLang="en-US"/>
          </a:p>
        </p:txBody>
      </p:sp>
      <p:sp>
        <p:nvSpPr>
          <p:cNvPr id="4" name="Footer Placeholder 3"/>
          <p:cNvSpPr>
            <a:spLocks noGrp="1"/>
          </p:cNvSpPr>
          <p:nvPr>
            <p:ph type="ftr" sz="quarter" idx="11"/>
          </p:nvPr>
        </p:nvSpPr>
        <p:spPr/>
        <p:txBody>
          <a:bodyPr/>
          <a:lstStyle/>
          <a:p>
            <a:r>
              <a:rPr kumimoji="1" lang="en-US" altLang="ja-JP"/>
              <a:t>CONFIDENTIAL</a:t>
            </a:r>
            <a:endParaRPr kumimoji="1" lang="ja-JP" altLang="en-US"/>
          </a:p>
        </p:txBody>
      </p:sp>
      <p:sp>
        <p:nvSpPr>
          <p:cNvPr id="5" name="Slide Number Placeholder 4"/>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70950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868A3-9745-4A15-BE94-C4602B5C659F}" type="datetime1">
              <a:rPr kumimoji="1" lang="ja-JP" altLang="en-US" smtClean="0"/>
              <a:t>2020/2/12</a:t>
            </a:fld>
            <a:endParaRPr kumimoji="1" lang="ja-JP" altLang="en-US"/>
          </a:p>
        </p:txBody>
      </p:sp>
      <p:sp>
        <p:nvSpPr>
          <p:cNvPr id="3" name="Footer Placeholder 2"/>
          <p:cNvSpPr>
            <a:spLocks noGrp="1"/>
          </p:cNvSpPr>
          <p:nvPr>
            <p:ph type="ftr" sz="quarter" idx="11"/>
          </p:nvPr>
        </p:nvSpPr>
        <p:spPr/>
        <p:txBody>
          <a:bodyPr/>
          <a:lstStyle/>
          <a:p>
            <a:r>
              <a:rPr kumimoji="1" lang="en-US" altLang="ja-JP"/>
              <a:t>CONFIDENTIAL</a:t>
            </a:r>
            <a:endParaRPr kumimoji="1" lang="ja-JP" altLang="en-US"/>
          </a:p>
        </p:txBody>
      </p:sp>
      <p:sp>
        <p:nvSpPr>
          <p:cNvPr id="4" name="Slide Number Placeholder 3"/>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25379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9A3E00E-426C-48D1-B2CB-F76EB1D20E37}" type="datetime1">
              <a:rPr kumimoji="1" lang="ja-JP" altLang="en-US" smtClean="0"/>
              <a:t>2020/2/12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3620958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5A257D-7C86-4F08-99ED-0A1F3A3FAC23}" type="datetime1">
              <a:rPr kumimoji="1" lang="ja-JP" altLang="en-US" smtClean="0"/>
              <a:t>2020/2/12</a:t>
            </a:fld>
            <a:endParaRPr kumimoji="1" lang="ja-JP" altLang="en-US"/>
          </a:p>
        </p:txBody>
      </p:sp>
      <p:sp>
        <p:nvSpPr>
          <p:cNvPr id="6" name="Footer Placeholder 5"/>
          <p:cNvSpPr>
            <a:spLocks noGrp="1"/>
          </p:cNvSpPr>
          <p:nvPr>
            <p:ph type="ftr" sz="quarter" idx="11"/>
          </p:nvPr>
        </p:nvSpPr>
        <p:spPr/>
        <p:txBody>
          <a:bodyPr/>
          <a:lstStyle/>
          <a:p>
            <a:r>
              <a:rPr kumimoji="1" lang="en-US" altLang="ja-JP"/>
              <a:t>CONFIDENTIAL</a:t>
            </a:r>
            <a:endParaRPr kumimoji="1" lang="ja-JP" altLang="en-US"/>
          </a:p>
        </p:txBody>
      </p:sp>
      <p:sp>
        <p:nvSpPr>
          <p:cNvPr id="7" name="Slide Number Placeholder 6"/>
          <p:cNvSpPr>
            <a:spLocks noGrp="1"/>
          </p:cNvSpPr>
          <p:nvPr>
            <p:ph type="sldNum" sz="quarter" idx="12"/>
          </p:nvPr>
        </p:nvSpPr>
        <p:spPr/>
        <p:txBody>
          <a:bodyPr/>
          <a:lstStyle/>
          <a:p>
            <a:fld id="{A1D1B427-6BB8-45E6-A1F2-9E04AE67DC91}" type="slidenum">
              <a:rPr kumimoji="1" lang="ja-JP" altLang="en-US" smtClean="0"/>
              <a:t>‹#›</a:t>
            </a:fld>
            <a:endParaRPr kumimoji="1" lang="ja-JP" altLang="en-US"/>
          </a:p>
        </p:txBody>
      </p:sp>
    </p:spTree>
    <p:extLst>
      <p:ext uri="{BB962C8B-B14F-4D97-AF65-F5344CB8AC3E}">
        <p14:creationId xmlns:p14="http://schemas.microsoft.com/office/powerpoint/2010/main" val="268130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3451749"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8F90C-90C9-47DA-9961-AED210D9633D}" type="datetime1">
              <a:rPr kumimoji="1" lang="ja-JP" altLang="en-US" smtClean="0"/>
              <a:t>2020/2/12</a:t>
            </a:fld>
            <a:endParaRPr kumimoji="1" lang="ja-JP" altLang="en-US"/>
          </a:p>
        </p:txBody>
      </p:sp>
      <p:sp>
        <p:nvSpPr>
          <p:cNvPr id="5" name="Footer Placeholder 4"/>
          <p:cNvSpPr>
            <a:spLocks noGrp="1"/>
          </p:cNvSpPr>
          <p:nvPr>
            <p:ph type="ftr" sz="quarter" idx="3"/>
          </p:nvPr>
        </p:nvSpPr>
        <p:spPr>
          <a:xfrm>
            <a:off x="0" y="6492874"/>
            <a:ext cx="3086100" cy="365125"/>
          </a:xfrm>
          <a:prstGeom prst="rect">
            <a:avLst/>
          </a:prstGeom>
        </p:spPr>
        <p:txBody>
          <a:bodyPr vert="horz" lIns="91440" tIns="45720" rIns="91440" bIns="45720" rtlCol="0" anchor="ctr"/>
          <a:lstStyle>
            <a:lvl1pPr algn="l">
              <a:defRPr sz="1200">
                <a:solidFill>
                  <a:srgbClr val="FF0000"/>
                </a:solidFill>
                <a:latin typeface="Bahnschrift Condensed" panose="020B0502040204020203" pitchFamily="34" charset="0"/>
              </a:defRPr>
            </a:lvl1pPr>
          </a:lstStyle>
          <a:p>
            <a:r>
              <a:rPr kumimoji="1" lang="en-US" altLang="ja-JP"/>
              <a:t>CONFIDENTIAL</a:t>
            </a:r>
            <a:endParaRPr kumimoji="1" lang="ja-JP" altLang="en-US"/>
          </a:p>
        </p:txBody>
      </p:sp>
      <p:sp>
        <p:nvSpPr>
          <p:cNvPr id="6" name="Slide Number Placeholder 5"/>
          <p:cNvSpPr>
            <a:spLocks noGrp="1"/>
          </p:cNvSpPr>
          <p:nvPr>
            <p:ph type="sldNum" sz="quarter" idx="4"/>
          </p:nvPr>
        </p:nvSpPr>
        <p:spPr>
          <a:xfrm>
            <a:off x="7086600" y="6492873"/>
            <a:ext cx="2057400" cy="365125"/>
          </a:xfrm>
          <a:prstGeom prst="rect">
            <a:avLst/>
          </a:prstGeom>
        </p:spPr>
        <p:txBody>
          <a:bodyPr vert="horz" lIns="91440" tIns="45720" rIns="91440" bIns="45720" rtlCol="0" anchor="ctr"/>
          <a:lstStyle>
            <a:lvl1pPr algn="r">
              <a:defRPr sz="1200" b="0">
                <a:solidFill>
                  <a:schemeClr val="tx1"/>
                </a:solidFill>
                <a:latin typeface="Bahnschrift Condensed" panose="020B0502040204020203" pitchFamily="34" charset="0"/>
              </a:defRPr>
            </a:lvl1pPr>
          </a:lstStyle>
          <a:p>
            <a:fld id="{A1D1B427-6BB8-45E6-A1F2-9E04AE67DC91}" type="slidenum">
              <a:rPr kumimoji="1" lang="ja-JP" altLang="en-US" smtClean="0"/>
              <a:pPr/>
              <a:t>‹#›</a:t>
            </a:fld>
            <a:endParaRPr kumimoji="1" lang="ja-JP" altLang="en-US"/>
          </a:p>
        </p:txBody>
      </p:sp>
    </p:spTree>
    <p:extLst>
      <p:ext uri="{BB962C8B-B14F-4D97-AF65-F5344CB8AC3E}">
        <p14:creationId xmlns:p14="http://schemas.microsoft.com/office/powerpoint/2010/main" val="40493861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jpe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1.wdp"/><Relationship Id="rId7" Type="http://schemas.openxmlformats.org/officeDocument/2006/relationships/image" Target="../media/image5.png"/><Relationship Id="rId12" Type="http://schemas.microsoft.com/office/2007/relationships/hdphoto" Target="../media/hdphoto2.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jpeg"/><Relationship Id="rId10" Type="http://schemas.openxmlformats.org/officeDocument/2006/relationships/image" Target="../media/image8.png"/><Relationship Id="rId4" Type="http://schemas.openxmlformats.org/officeDocument/2006/relationships/image" Target="../media/image2.jpeg"/><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a:t>
            </a:fld>
            <a:endParaRPr kumimoji="1" lang="ja-JP" altLang="en-US"/>
          </a:p>
        </p:txBody>
      </p:sp>
      <p:sp>
        <p:nvSpPr>
          <p:cNvPr id="42" name="テキスト ボックス 41">
            <a:extLst>
              <a:ext uri="{FF2B5EF4-FFF2-40B4-BE49-F238E27FC236}">
                <a16:creationId xmlns:a16="http://schemas.microsoft.com/office/drawing/2014/main" id="{9EBA0994-951E-4FE0-B26A-83BD0CE7793D}"/>
              </a:ext>
            </a:extLst>
          </p:cNvPr>
          <p:cNvSpPr txBox="1"/>
          <p:nvPr/>
        </p:nvSpPr>
        <p:spPr>
          <a:xfrm>
            <a:off x="415419" y="538799"/>
            <a:ext cx="1082348" cy="307777"/>
          </a:xfrm>
          <a:prstGeom prst="rect">
            <a:avLst/>
          </a:prstGeom>
          <a:noFill/>
        </p:spPr>
        <p:txBody>
          <a:bodyPr wrap="none" rtlCol="0">
            <a:spAutoFit/>
          </a:bodyPr>
          <a:lstStyle/>
          <a:p>
            <a:r>
              <a:rPr kumimoji="1" lang="ja-JP" altLang="en-US" sz="1400" b="1"/>
              <a:t>●更新履歴</a:t>
            </a:r>
          </a:p>
        </p:txBody>
      </p:sp>
      <p:graphicFrame>
        <p:nvGraphicFramePr>
          <p:cNvPr id="43" name="表 42">
            <a:extLst>
              <a:ext uri="{FF2B5EF4-FFF2-40B4-BE49-F238E27FC236}">
                <a16:creationId xmlns:a16="http://schemas.microsoft.com/office/drawing/2014/main" id="{E6AEA78D-08BD-4515-B35D-A340838DE4E3}"/>
              </a:ext>
            </a:extLst>
          </p:cNvPr>
          <p:cNvGraphicFramePr>
            <a:graphicFrameLocks noGrp="1"/>
          </p:cNvGraphicFramePr>
          <p:nvPr>
            <p:extLst>
              <p:ext uri="{D42A27DB-BD31-4B8C-83A1-F6EECF244321}">
                <p14:modId xmlns:p14="http://schemas.microsoft.com/office/powerpoint/2010/main" val="2995333624"/>
              </p:ext>
            </p:extLst>
          </p:nvPr>
        </p:nvGraphicFramePr>
        <p:xfrm>
          <a:off x="599845" y="969361"/>
          <a:ext cx="6200140" cy="2286000"/>
        </p:xfrm>
        <a:graphic>
          <a:graphicData uri="http://schemas.openxmlformats.org/drawingml/2006/table">
            <a:tbl>
              <a:tblPr firstRow="1" bandRow="1">
                <a:tableStyleId>{5C22544A-7EE6-4342-B048-85BDC9FD1C3A}</a:tableStyleId>
              </a:tblPr>
              <a:tblGrid>
                <a:gridCol w="713105">
                  <a:extLst>
                    <a:ext uri="{9D8B030D-6E8A-4147-A177-3AD203B41FA5}">
                      <a16:colId xmlns:a16="http://schemas.microsoft.com/office/drawing/2014/main" val="2274898723"/>
                    </a:ext>
                  </a:extLst>
                </a:gridCol>
                <a:gridCol w="2881630">
                  <a:extLst>
                    <a:ext uri="{9D8B030D-6E8A-4147-A177-3AD203B41FA5}">
                      <a16:colId xmlns:a16="http://schemas.microsoft.com/office/drawing/2014/main" val="3224386025"/>
                    </a:ext>
                  </a:extLst>
                </a:gridCol>
                <a:gridCol w="2605405">
                  <a:extLst>
                    <a:ext uri="{9D8B030D-6E8A-4147-A177-3AD203B41FA5}">
                      <a16:colId xmlns:a16="http://schemas.microsoft.com/office/drawing/2014/main" val="2535242023"/>
                    </a:ext>
                  </a:extLst>
                </a:gridCol>
              </a:tblGrid>
              <a:tr h="0">
                <a:tc>
                  <a:txBody>
                    <a:bodyPr/>
                    <a:lstStyle/>
                    <a:p>
                      <a:r>
                        <a:rPr kumimoji="1" lang="ja-JP" altLang="en-US" sz="800"/>
                        <a:t>更新日</a:t>
                      </a:r>
                    </a:p>
                  </a:txBody>
                  <a:tcPr/>
                </a:tc>
                <a:tc>
                  <a:txBody>
                    <a:bodyPr/>
                    <a:lstStyle/>
                    <a:p>
                      <a:r>
                        <a:rPr kumimoji="1" lang="ja-JP" altLang="en-US" sz="800"/>
                        <a:t>主な内容</a:t>
                      </a:r>
                    </a:p>
                  </a:txBody>
                  <a:tcPr/>
                </a:tc>
                <a:tc>
                  <a:txBody>
                    <a:bodyPr/>
                    <a:lstStyle/>
                    <a:p>
                      <a:r>
                        <a:rPr kumimoji="1" lang="ja-JP" altLang="en-US" sz="800"/>
                        <a:t>備考</a:t>
                      </a:r>
                    </a:p>
                  </a:txBody>
                  <a:tcPr/>
                </a:tc>
                <a:extLst>
                  <a:ext uri="{0D108BD9-81ED-4DB2-BD59-A6C34878D82A}">
                    <a16:rowId xmlns:a16="http://schemas.microsoft.com/office/drawing/2014/main" val="4185926113"/>
                  </a:ext>
                </a:extLst>
              </a:tr>
              <a:tr h="211158">
                <a:tc>
                  <a:txBody>
                    <a:bodyPr/>
                    <a:lstStyle/>
                    <a:p>
                      <a:r>
                        <a:rPr kumimoji="1" lang="en-US" altLang="ja-JP" sz="800"/>
                        <a:t>2019.12.03</a:t>
                      </a:r>
                      <a:endParaRPr kumimoji="1" lang="ja-JP" altLang="en-US" sz="800"/>
                    </a:p>
                  </a:txBody>
                  <a:tcPr/>
                </a:tc>
                <a:tc>
                  <a:txBody>
                    <a:bodyPr/>
                    <a:lstStyle/>
                    <a:p>
                      <a:r>
                        <a:rPr kumimoji="1" lang="ja-JP" altLang="en-US" sz="800"/>
                        <a:t>書類作成</a:t>
                      </a:r>
                    </a:p>
                  </a:txBody>
                  <a:tcPr/>
                </a:tc>
                <a:tc>
                  <a:txBody>
                    <a:bodyPr/>
                    <a:lstStyle/>
                    <a:p>
                      <a:endParaRPr kumimoji="1" lang="ja-JP" altLang="en-US" sz="800"/>
                    </a:p>
                  </a:txBody>
                  <a:tcPr/>
                </a:tc>
                <a:extLst>
                  <a:ext uri="{0D108BD9-81ED-4DB2-BD59-A6C34878D82A}">
                    <a16:rowId xmlns:a16="http://schemas.microsoft.com/office/drawing/2014/main" val="4167916527"/>
                  </a:ext>
                </a:extLst>
              </a:tr>
              <a:tr h="0">
                <a:tc>
                  <a:txBody>
                    <a:bodyPr/>
                    <a:lstStyle/>
                    <a:p>
                      <a:r>
                        <a:rPr kumimoji="1" lang="en-US" altLang="ja-JP" sz="800"/>
                        <a:t>2019.12.10</a:t>
                      </a:r>
                      <a:endParaRPr kumimoji="1" lang="ja-JP" altLang="en-US" sz="800"/>
                    </a:p>
                  </a:txBody>
                  <a:tcPr/>
                </a:tc>
                <a:tc>
                  <a:txBody>
                    <a:bodyPr/>
                    <a:lstStyle/>
                    <a:p>
                      <a:r>
                        <a:rPr kumimoji="1" lang="ja-JP" altLang="en-US" sz="800"/>
                        <a:t>・</a:t>
                      </a:r>
                      <a:r>
                        <a:rPr kumimoji="1" lang="en-US" altLang="ja-JP" sz="800"/>
                        <a:t>Redmine#171</a:t>
                      </a:r>
                      <a:r>
                        <a:rPr kumimoji="1" lang="ja-JP" altLang="en-US" sz="800"/>
                        <a:t>に関する情報追記。</a:t>
                      </a:r>
                    </a:p>
                  </a:txBody>
                  <a:tcPr/>
                </a:tc>
                <a:tc>
                  <a:txBody>
                    <a:bodyPr/>
                    <a:lstStyle/>
                    <a:p>
                      <a:endParaRPr kumimoji="1" lang="ja-JP" altLang="en-US" sz="800"/>
                    </a:p>
                  </a:txBody>
                  <a:tcPr/>
                </a:tc>
                <a:extLst>
                  <a:ext uri="{0D108BD9-81ED-4DB2-BD59-A6C34878D82A}">
                    <a16:rowId xmlns:a16="http://schemas.microsoft.com/office/drawing/2014/main" val="224538453"/>
                  </a:ext>
                </a:extLst>
              </a:tr>
              <a:tr h="0">
                <a:tc>
                  <a:txBody>
                    <a:bodyPr/>
                    <a:lstStyle/>
                    <a:p>
                      <a:r>
                        <a:rPr kumimoji="1" lang="en-US" altLang="ja-JP" sz="800"/>
                        <a:t>2019.12.11</a:t>
                      </a:r>
                      <a:endParaRPr kumimoji="1" lang="ja-JP" altLang="en-US" sz="800"/>
                    </a:p>
                  </a:txBody>
                  <a:tcPr/>
                </a:tc>
                <a:tc>
                  <a:txBody>
                    <a:bodyPr/>
                    <a:lstStyle/>
                    <a:p>
                      <a:r>
                        <a:rPr kumimoji="1" lang="ja-JP" altLang="en-US" sz="800"/>
                        <a:t>・</a:t>
                      </a:r>
                      <a:r>
                        <a:rPr kumimoji="1" lang="en-US" altLang="ja-JP" sz="800"/>
                        <a:t>Redmine#171</a:t>
                      </a:r>
                    </a:p>
                    <a:p>
                      <a:r>
                        <a:rPr kumimoji="1" lang="en-US" altLang="ja-JP" sz="800"/>
                        <a:t>P9 </a:t>
                      </a:r>
                      <a:r>
                        <a:rPr kumimoji="1" lang="ja-JP" altLang="en-US" sz="800"/>
                        <a:t>最大レベルについて追記</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432273792"/>
                  </a:ext>
                </a:extLst>
              </a:tr>
              <a:tr h="0">
                <a:tc>
                  <a:txBody>
                    <a:bodyPr/>
                    <a:lstStyle/>
                    <a:p>
                      <a:r>
                        <a:rPr kumimoji="1" lang="en-US" altLang="ja-JP" sz="800" dirty="0"/>
                        <a:t>2019.12.13</a:t>
                      </a:r>
                      <a:endParaRPr kumimoji="1" lang="ja-JP" altLang="en-US" sz="800" dirty="0"/>
                    </a:p>
                  </a:txBody>
                  <a:tcPr/>
                </a:tc>
                <a:tc>
                  <a:txBody>
                    <a:bodyPr/>
                    <a:lstStyle/>
                    <a:p>
                      <a:r>
                        <a:rPr kumimoji="1" lang="ja-JP" altLang="en-US" sz="800" dirty="0"/>
                        <a:t>経験値に関する記載修正。（</a:t>
                      </a:r>
                      <a:r>
                        <a:rPr kumimoji="1" lang="en-US" altLang="ja-JP" sz="800" dirty="0"/>
                        <a:t>P.9</a:t>
                      </a:r>
                      <a:r>
                        <a:rPr kumimoji="1" lang="ja-JP" altLang="en-US" sz="800"/>
                        <a:t> ）</a:t>
                      </a:r>
                      <a:endParaRPr kumimoji="1" lang="en-US" altLang="ja-JP" sz="800" dirty="0"/>
                    </a:p>
                  </a:txBody>
                  <a:tcPr/>
                </a:tc>
                <a:tc>
                  <a:txBody>
                    <a:bodyPr/>
                    <a:lstStyle/>
                    <a:p>
                      <a:endParaRPr kumimoji="1" lang="en-US" altLang="ja-JP" sz="800"/>
                    </a:p>
                  </a:txBody>
                  <a:tcPr/>
                </a:tc>
                <a:extLst>
                  <a:ext uri="{0D108BD9-81ED-4DB2-BD59-A6C34878D82A}">
                    <a16:rowId xmlns:a16="http://schemas.microsoft.com/office/drawing/2014/main" val="2172877438"/>
                  </a:ext>
                </a:extLst>
              </a:tr>
              <a:tr h="0">
                <a:tc>
                  <a:txBody>
                    <a:bodyPr/>
                    <a:lstStyle/>
                    <a:p>
                      <a:r>
                        <a:rPr kumimoji="1" lang="en-US" altLang="ja-JP" sz="800"/>
                        <a:t>2020.2.5</a:t>
                      </a:r>
                      <a:endParaRPr kumimoji="1" lang="ja-JP" altLang="en-US" sz="800"/>
                    </a:p>
                  </a:txBody>
                  <a:tcPr/>
                </a:tc>
                <a:tc>
                  <a:txBody>
                    <a:bodyPr/>
                    <a:lstStyle/>
                    <a:p>
                      <a:r>
                        <a:rPr kumimoji="1" lang="ja-JP" altLang="en-US" sz="800"/>
                        <a:t>・</a:t>
                      </a:r>
                      <a:r>
                        <a:rPr kumimoji="1" lang="en-US" altLang="ja-JP" sz="800"/>
                        <a:t>TR</a:t>
                      </a:r>
                      <a:r>
                        <a:rPr kumimoji="1" lang="ja-JP" altLang="en-US" sz="800"/>
                        <a:t>モデル、モーション仕様について追記（</a:t>
                      </a:r>
                      <a:r>
                        <a:rPr kumimoji="1" lang="en-US" altLang="ja-JP" sz="800"/>
                        <a:t>P.18</a:t>
                      </a:r>
                      <a:r>
                        <a:rPr kumimoji="1" lang="ja-JP" altLang="en-US" sz="800"/>
                        <a:t>～</a:t>
                      </a:r>
                      <a:r>
                        <a:rPr kumimoji="1" lang="en-US" altLang="ja-JP" sz="800"/>
                        <a:t>23</a:t>
                      </a:r>
                      <a:r>
                        <a:rPr kumimoji="1" lang="ja-JP" altLang="en-US" sz="800"/>
                        <a:t>）</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368866153"/>
                  </a:ext>
                </a:extLst>
              </a:tr>
              <a:tr h="0">
                <a:tc>
                  <a:txBody>
                    <a:bodyPr/>
                    <a:lstStyle/>
                    <a:p>
                      <a:r>
                        <a:rPr kumimoji="1" lang="en-US" altLang="ja-JP" sz="800"/>
                        <a:t>2020.2.8</a:t>
                      </a:r>
                      <a:endParaRPr kumimoji="1" lang="ja-JP" altLang="en-US" sz="800"/>
                    </a:p>
                  </a:txBody>
                  <a:tcPr/>
                </a:tc>
                <a:tc>
                  <a:txBody>
                    <a:bodyPr/>
                    <a:lstStyle/>
                    <a:p>
                      <a:r>
                        <a:rPr kumimoji="1" lang="ja-JP" altLang="en-US" sz="800"/>
                        <a:t>・伊藤さん修正の★３説明部マージ。（</a:t>
                      </a:r>
                      <a:r>
                        <a:rPr kumimoji="1" lang="en-US" altLang="ja-JP" sz="800"/>
                        <a:t>P.19</a:t>
                      </a:r>
                      <a:r>
                        <a:rPr kumimoji="1" lang="ja-JP" altLang="en-US" sz="800"/>
                        <a:t>）</a:t>
                      </a:r>
                      <a:endParaRPr kumimoji="1" lang="en-US" altLang="ja-JP" sz="800"/>
                    </a:p>
                    <a:p>
                      <a:r>
                        <a:rPr kumimoji="1" lang="ja-JP" altLang="en-US" sz="800"/>
                        <a:t>・グローブを加えた数値調整。（</a:t>
                      </a:r>
                      <a:r>
                        <a:rPr kumimoji="1" lang="en-US" altLang="ja-JP" sz="800"/>
                        <a:t>P.19</a:t>
                      </a:r>
                      <a:r>
                        <a:rPr kumimoji="1" lang="ja-JP" altLang="en-US" sz="800"/>
                        <a:t>、</a:t>
                      </a:r>
                      <a:r>
                        <a:rPr kumimoji="1" lang="en-US" altLang="ja-JP" sz="800"/>
                        <a:t>20</a:t>
                      </a:r>
                      <a:r>
                        <a:rPr kumimoji="1" lang="ja-JP" altLang="en-US" sz="800"/>
                        <a:t>、</a:t>
                      </a:r>
                      <a:r>
                        <a:rPr kumimoji="1" lang="en-US" altLang="ja-JP" sz="800"/>
                        <a:t>21</a:t>
                      </a:r>
                      <a:r>
                        <a:rPr kumimoji="1" lang="ja-JP" altLang="en-US" sz="800"/>
                        <a:t>、</a:t>
                      </a:r>
                      <a:r>
                        <a:rPr kumimoji="1" lang="en-US" altLang="ja-JP" sz="800"/>
                        <a:t>23</a:t>
                      </a:r>
                      <a:r>
                        <a:rPr kumimoji="1" lang="ja-JP" altLang="en-US" sz="800"/>
                        <a:t>）</a:t>
                      </a:r>
                      <a:endParaRPr kumimoji="1" lang="en-US" altLang="ja-JP" sz="800"/>
                    </a:p>
                    <a:p>
                      <a:r>
                        <a:rPr kumimoji="1" lang="ja-JP" altLang="en-US" sz="800"/>
                        <a:t>・</a:t>
                      </a:r>
                      <a:r>
                        <a:rPr kumimoji="1" lang="en-US" altLang="ja-JP" sz="800"/>
                        <a:t>TR</a:t>
                      </a:r>
                      <a:r>
                        <a:rPr kumimoji="1" lang="ja-JP" altLang="en-US" sz="800"/>
                        <a:t>スキル時の背景について追記。（</a:t>
                      </a:r>
                      <a:r>
                        <a:rPr kumimoji="1" lang="en-US" altLang="ja-JP" sz="800"/>
                        <a:t>P.24</a:t>
                      </a:r>
                      <a:r>
                        <a:rPr kumimoji="1" lang="ja-JP" altLang="en-US" sz="800"/>
                        <a:t>）</a:t>
                      </a:r>
                      <a:endParaRPr kumimoji="1" lang="en-US" altLang="ja-JP" sz="800"/>
                    </a:p>
                  </a:txBody>
                  <a:tcPr/>
                </a:tc>
                <a:tc>
                  <a:txBody>
                    <a:bodyPr/>
                    <a:lstStyle/>
                    <a:p>
                      <a:endParaRPr kumimoji="1" lang="en-US" altLang="ja-JP" sz="800"/>
                    </a:p>
                  </a:txBody>
                  <a:tcPr/>
                </a:tc>
                <a:extLst>
                  <a:ext uri="{0D108BD9-81ED-4DB2-BD59-A6C34878D82A}">
                    <a16:rowId xmlns:a16="http://schemas.microsoft.com/office/drawing/2014/main" val="907295995"/>
                  </a:ext>
                </a:extLst>
              </a:tr>
              <a:tr h="0">
                <a:tc>
                  <a:txBody>
                    <a:bodyPr/>
                    <a:lstStyle/>
                    <a:p>
                      <a:r>
                        <a:rPr kumimoji="1" lang="en-US" altLang="ja-JP" sz="800" dirty="0"/>
                        <a:t>2020.02.12</a:t>
                      </a:r>
                      <a:endParaRPr kumimoji="1" lang="ja-JP" altLang="en-US" sz="800" dirty="0"/>
                    </a:p>
                  </a:txBody>
                  <a:tcPr/>
                </a:tc>
                <a:tc>
                  <a:txBody>
                    <a:bodyPr/>
                    <a:lstStyle/>
                    <a:p>
                      <a:r>
                        <a:rPr kumimoji="1" lang="ja-JP" altLang="en-US" sz="800" dirty="0"/>
                        <a:t>・</a:t>
                      </a:r>
                      <a:r>
                        <a:rPr kumimoji="1" lang="en-US" altLang="ja-JP" sz="800" dirty="0"/>
                        <a:t>TR</a:t>
                      </a:r>
                      <a:r>
                        <a:rPr kumimoji="1" lang="ja-JP" altLang="en-US" sz="800" dirty="0"/>
                        <a:t>カードのレイアウトについて追記　増本</a:t>
                      </a:r>
                      <a:endParaRPr kumimoji="1" lang="en-US" altLang="ja-JP" sz="800" dirty="0"/>
                    </a:p>
                  </a:txBody>
                  <a:tcPr/>
                </a:tc>
                <a:tc>
                  <a:txBody>
                    <a:bodyPr/>
                    <a:lstStyle/>
                    <a:p>
                      <a:endParaRPr kumimoji="1" lang="en-US" altLang="ja-JP" sz="800"/>
                    </a:p>
                  </a:txBody>
                  <a:tcPr/>
                </a:tc>
                <a:extLst>
                  <a:ext uri="{0D108BD9-81ED-4DB2-BD59-A6C34878D82A}">
                    <a16:rowId xmlns:a16="http://schemas.microsoft.com/office/drawing/2014/main" val="1044446053"/>
                  </a:ext>
                </a:extLst>
              </a:tr>
              <a:tr h="0">
                <a:tc>
                  <a:txBody>
                    <a:bodyPr/>
                    <a:lstStyle/>
                    <a:p>
                      <a:endParaRPr kumimoji="1" lang="ja-JP" altLang="en-US" sz="800"/>
                    </a:p>
                  </a:txBody>
                  <a:tcPr/>
                </a:tc>
                <a:tc>
                  <a:txBody>
                    <a:bodyPr/>
                    <a:lstStyle/>
                    <a:p>
                      <a:endParaRPr kumimoji="1" lang="en-US" altLang="ja-JP" sz="800"/>
                    </a:p>
                  </a:txBody>
                  <a:tcPr/>
                </a:tc>
                <a:tc>
                  <a:txBody>
                    <a:bodyPr/>
                    <a:lstStyle/>
                    <a:p>
                      <a:endParaRPr kumimoji="1" lang="en-US" altLang="ja-JP" sz="800" dirty="0"/>
                    </a:p>
                  </a:txBody>
                  <a:tcPr/>
                </a:tc>
                <a:extLst>
                  <a:ext uri="{0D108BD9-81ED-4DB2-BD59-A6C34878D82A}">
                    <a16:rowId xmlns:a16="http://schemas.microsoft.com/office/drawing/2014/main" val="325544210"/>
                  </a:ext>
                </a:extLst>
              </a:tr>
            </a:tbl>
          </a:graphicData>
        </a:graphic>
      </p:graphicFrame>
    </p:spTree>
    <p:extLst>
      <p:ext uri="{BB962C8B-B14F-4D97-AF65-F5344CB8AC3E}">
        <p14:creationId xmlns:p14="http://schemas.microsoft.com/office/powerpoint/2010/main" val="1438009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10</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800493" cy="307777"/>
          </a:xfrm>
          <a:prstGeom prst="rect">
            <a:avLst/>
          </a:prstGeom>
          <a:noFill/>
        </p:spPr>
        <p:txBody>
          <a:bodyPr wrap="none" rtlCol="0">
            <a:spAutoFit/>
          </a:bodyPr>
          <a:lstStyle/>
          <a:p>
            <a:r>
              <a:rPr kumimoji="1" lang="ja-JP" altLang="en-US" sz="1400" b="1"/>
              <a:t>●ＴＲカードの進化</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5186035" cy="246221"/>
          </a:xfrm>
          <a:prstGeom prst="rect">
            <a:avLst/>
          </a:prstGeom>
          <a:noFill/>
        </p:spPr>
        <p:txBody>
          <a:bodyPr wrap="none" rtlCol="0">
            <a:spAutoFit/>
          </a:bodyPr>
          <a:lstStyle/>
          <a:p>
            <a:r>
              <a:rPr kumimoji="1" lang="ja-JP" altLang="en-US" sz="1000"/>
              <a:t>進化させるカードと同じカードを入手し、重ねることで進化度を上げることができる。</a:t>
            </a:r>
            <a:endParaRPr kumimoji="1" lang="en-US" altLang="ja-JP" sz="1000"/>
          </a:p>
        </p:txBody>
      </p:sp>
      <p:sp>
        <p:nvSpPr>
          <p:cNvPr id="8" name="テキスト ボックス 7">
            <a:extLst>
              <a:ext uri="{FF2B5EF4-FFF2-40B4-BE49-F238E27FC236}">
                <a16:creationId xmlns:a16="http://schemas.microsoft.com/office/drawing/2014/main" id="{FB8E574A-176F-476D-968E-7A53841A3D87}"/>
              </a:ext>
            </a:extLst>
          </p:cNvPr>
          <p:cNvSpPr txBox="1"/>
          <p:nvPr/>
        </p:nvSpPr>
        <p:spPr>
          <a:xfrm>
            <a:off x="591845" y="1192073"/>
            <a:ext cx="1569660" cy="276999"/>
          </a:xfrm>
          <a:prstGeom prst="rect">
            <a:avLst/>
          </a:prstGeom>
          <a:noFill/>
        </p:spPr>
        <p:txBody>
          <a:bodyPr wrap="none" rtlCol="0">
            <a:spAutoFit/>
          </a:bodyPr>
          <a:lstStyle/>
          <a:p>
            <a:r>
              <a:rPr kumimoji="1" lang="ja-JP" altLang="en-US" sz="1200" b="1">
                <a:latin typeface="+mn-ea"/>
              </a:rPr>
              <a:t>○進化で起こること</a:t>
            </a:r>
            <a:endParaRPr kumimoji="1" lang="ja-JP" altLang="en-US" sz="1000" b="1">
              <a:latin typeface="+mn-ea"/>
            </a:endParaRPr>
          </a:p>
        </p:txBody>
      </p:sp>
      <p:sp>
        <p:nvSpPr>
          <p:cNvPr id="9" name="テキスト ボックス 8">
            <a:extLst>
              <a:ext uri="{FF2B5EF4-FFF2-40B4-BE49-F238E27FC236}">
                <a16:creationId xmlns:a16="http://schemas.microsoft.com/office/drawing/2014/main" id="{5D90C6BC-E1EC-4F70-BDE2-9E9B83F2C958}"/>
              </a:ext>
            </a:extLst>
          </p:cNvPr>
          <p:cNvSpPr txBox="1"/>
          <p:nvPr/>
        </p:nvSpPr>
        <p:spPr>
          <a:xfrm>
            <a:off x="760775" y="1541523"/>
            <a:ext cx="1338828" cy="246221"/>
          </a:xfrm>
          <a:prstGeom prst="rect">
            <a:avLst/>
          </a:prstGeom>
          <a:noFill/>
        </p:spPr>
        <p:txBody>
          <a:bodyPr wrap="none" rtlCol="0">
            <a:spAutoFit/>
          </a:bodyPr>
          <a:lstStyle/>
          <a:p>
            <a:r>
              <a:rPr kumimoji="1" lang="ja-JP" altLang="en-US" sz="1000" b="1"/>
              <a:t>・レベル上限の解放</a:t>
            </a:r>
            <a:endParaRPr kumimoji="1" lang="en-US" altLang="ja-JP" sz="1000" b="1"/>
          </a:p>
        </p:txBody>
      </p:sp>
      <p:sp>
        <p:nvSpPr>
          <p:cNvPr id="10" name="テキスト ボックス 9">
            <a:extLst>
              <a:ext uri="{FF2B5EF4-FFF2-40B4-BE49-F238E27FC236}">
                <a16:creationId xmlns:a16="http://schemas.microsoft.com/office/drawing/2014/main" id="{6AADEDA2-2C4D-488A-81AB-11E34BC26DDC}"/>
              </a:ext>
            </a:extLst>
          </p:cNvPr>
          <p:cNvSpPr txBox="1"/>
          <p:nvPr/>
        </p:nvSpPr>
        <p:spPr>
          <a:xfrm>
            <a:off x="845301" y="1787744"/>
            <a:ext cx="3262432" cy="246221"/>
          </a:xfrm>
          <a:prstGeom prst="rect">
            <a:avLst/>
          </a:prstGeom>
          <a:noFill/>
        </p:spPr>
        <p:txBody>
          <a:bodyPr wrap="none" rtlCol="0">
            <a:spAutoFit/>
          </a:bodyPr>
          <a:lstStyle/>
          <a:p>
            <a:r>
              <a:rPr kumimoji="1" lang="ja-JP" altLang="en-US" sz="1000">
                <a:latin typeface="+mn-ea"/>
              </a:rPr>
              <a:t>進化度が１上がるごとに</a:t>
            </a:r>
            <a:r>
              <a:rPr kumimoji="1" lang="ja-JP" altLang="en-US" sz="1000" b="1">
                <a:solidFill>
                  <a:srgbClr val="00B0F0"/>
                </a:solidFill>
                <a:latin typeface="+mn-ea"/>
              </a:rPr>
              <a:t>レベル上限が＋１０</a:t>
            </a:r>
            <a:r>
              <a:rPr kumimoji="1" lang="ja-JP" altLang="en-US" sz="1000">
                <a:latin typeface="+mn-ea"/>
              </a:rPr>
              <a:t>される。</a:t>
            </a:r>
            <a:endParaRPr kumimoji="1" lang="en-US" altLang="ja-JP" sz="1000">
              <a:latin typeface="+mn-ea"/>
            </a:endParaRPr>
          </a:p>
        </p:txBody>
      </p:sp>
      <p:sp>
        <p:nvSpPr>
          <p:cNvPr id="14" name="テキスト ボックス 13">
            <a:extLst>
              <a:ext uri="{FF2B5EF4-FFF2-40B4-BE49-F238E27FC236}">
                <a16:creationId xmlns:a16="http://schemas.microsoft.com/office/drawing/2014/main" id="{635F7868-031C-40A5-A08F-546C001E1D69}"/>
              </a:ext>
            </a:extLst>
          </p:cNvPr>
          <p:cNvSpPr txBox="1"/>
          <p:nvPr/>
        </p:nvSpPr>
        <p:spPr>
          <a:xfrm>
            <a:off x="760775" y="2110264"/>
            <a:ext cx="2428870" cy="246221"/>
          </a:xfrm>
          <a:prstGeom prst="rect">
            <a:avLst/>
          </a:prstGeom>
          <a:noFill/>
        </p:spPr>
        <p:txBody>
          <a:bodyPr wrap="none" rtlCol="0">
            <a:spAutoFit/>
          </a:bodyPr>
          <a:lstStyle/>
          <a:p>
            <a:r>
              <a:rPr kumimoji="1" lang="ja-JP" altLang="en-US" sz="1000" b="1"/>
              <a:t>・バトル効果の進化</a:t>
            </a:r>
            <a:r>
              <a:rPr kumimoji="1" lang="ja-JP" altLang="en-US" sz="1000" b="1">
                <a:solidFill>
                  <a:srgbClr val="FF0000"/>
                </a:solidFill>
              </a:rPr>
              <a:t>（</a:t>
            </a:r>
            <a:r>
              <a:rPr kumimoji="1" lang="en-US" altLang="ja-JP" sz="1000" b="1">
                <a:solidFill>
                  <a:srgbClr val="FF0000"/>
                </a:solidFill>
              </a:rPr>
              <a:t>20191210</a:t>
            </a:r>
            <a:r>
              <a:rPr kumimoji="1" lang="ja-JP" altLang="en-US" sz="1000" b="1">
                <a:solidFill>
                  <a:srgbClr val="FF0000"/>
                </a:solidFill>
              </a:rPr>
              <a:t>修正）</a:t>
            </a:r>
            <a:endParaRPr kumimoji="1" lang="en-US" altLang="ja-JP" sz="1000" b="1">
              <a:solidFill>
                <a:srgbClr val="FF0000"/>
              </a:solidFill>
            </a:endParaRPr>
          </a:p>
        </p:txBody>
      </p:sp>
      <p:sp>
        <p:nvSpPr>
          <p:cNvPr id="15" name="テキスト ボックス 14">
            <a:extLst>
              <a:ext uri="{FF2B5EF4-FFF2-40B4-BE49-F238E27FC236}">
                <a16:creationId xmlns:a16="http://schemas.microsoft.com/office/drawing/2014/main" id="{1E86A5CE-0A4A-4446-A86F-60C8DD395A7D}"/>
              </a:ext>
            </a:extLst>
          </p:cNvPr>
          <p:cNvSpPr txBox="1"/>
          <p:nvPr/>
        </p:nvSpPr>
        <p:spPr>
          <a:xfrm>
            <a:off x="845301" y="2356485"/>
            <a:ext cx="5570756" cy="707886"/>
          </a:xfrm>
          <a:prstGeom prst="rect">
            <a:avLst/>
          </a:prstGeom>
          <a:noFill/>
        </p:spPr>
        <p:txBody>
          <a:bodyPr wrap="none" rtlCol="0">
            <a:spAutoFit/>
          </a:bodyPr>
          <a:lstStyle/>
          <a:p>
            <a:r>
              <a:rPr kumimoji="1" lang="ja-JP" altLang="en-US" sz="1000">
                <a:latin typeface="+mn-ea"/>
              </a:rPr>
              <a:t>進化度３のときと進化度５のときにバトル効果が強力になる。</a:t>
            </a:r>
            <a:endParaRPr kumimoji="1" lang="en-US" altLang="ja-JP" sz="1000">
              <a:latin typeface="+mn-ea"/>
            </a:endParaRPr>
          </a:p>
          <a:p>
            <a:r>
              <a:rPr kumimoji="1" lang="ja-JP" altLang="en-US" sz="1000">
                <a:latin typeface="+mn-ea"/>
              </a:rPr>
              <a:t>基本的には、所持していたバトル効果が数値的に強くなるという方針となる。</a:t>
            </a:r>
            <a:endParaRPr kumimoji="1" lang="en-US" altLang="ja-JP" sz="1000">
              <a:latin typeface="+mn-ea"/>
            </a:endParaRPr>
          </a:p>
          <a:p>
            <a:endParaRPr kumimoji="1" lang="en-US" altLang="ja-JP" sz="1000">
              <a:latin typeface="+mn-ea"/>
            </a:endParaRPr>
          </a:p>
          <a:p>
            <a:r>
              <a:rPr kumimoji="1" lang="ja-JP" altLang="en-US" sz="1000">
                <a:latin typeface="+mn-ea"/>
              </a:rPr>
              <a:t>全てのカードに進化度３と進化度５のバトル効果が存在する。（進化度も３と５固定とする）</a:t>
            </a:r>
            <a:endParaRPr kumimoji="1" lang="en-US" altLang="ja-JP" sz="1000">
              <a:latin typeface="+mn-ea"/>
            </a:endParaRPr>
          </a:p>
        </p:txBody>
      </p:sp>
      <p:sp>
        <p:nvSpPr>
          <p:cNvPr id="16" name="テキスト ボックス 15">
            <a:extLst>
              <a:ext uri="{FF2B5EF4-FFF2-40B4-BE49-F238E27FC236}">
                <a16:creationId xmlns:a16="http://schemas.microsoft.com/office/drawing/2014/main" id="{E136C8FA-EAE8-477E-9940-AC449B39BE0D}"/>
              </a:ext>
            </a:extLst>
          </p:cNvPr>
          <p:cNvSpPr txBox="1"/>
          <p:nvPr/>
        </p:nvSpPr>
        <p:spPr>
          <a:xfrm>
            <a:off x="591845" y="3144706"/>
            <a:ext cx="954107" cy="276999"/>
          </a:xfrm>
          <a:prstGeom prst="rect">
            <a:avLst/>
          </a:prstGeom>
          <a:noFill/>
        </p:spPr>
        <p:txBody>
          <a:bodyPr wrap="none" rtlCol="0">
            <a:spAutoFit/>
          </a:bodyPr>
          <a:lstStyle/>
          <a:p>
            <a:r>
              <a:rPr kumimoji="1" lang="ja-JP" altLang="en-US" sz="1200" b="1">
                <a:latin typeface="+mn-ea"/>
              </a:rPr>
              <a:t>○進化方法</a:t>
            </a:r>
            <a:endParaRPr kumimoji="1" lang="ja-JP" altLang="en-US" sz="1000" b="1">
              <a:latin typeface="+mn-ea"/>
            </a:endParaRPr>
          </a:p>
        </p:txBody>
      </p:sp>
      <p:sp>
        <p:nvSpPr>
          <p:cNvPr id="17" name="テキスト ボックス 16">
            <a:extLst>
              <a:ext uri="{FF2B5EF4-FFF2-40B4-BE49-F238E27FC236}">
                <a16:creationId xmlns:a16="http://schemas.microsoft.com/office/drawing/2014/main" id="{10FCE16F-9E56-4359-8392-32530A07893D}"/>
              </a:ext>
            </a:extLst>
          </p:cNvPr>
          <p:cNvSpPr txBox="1"/>
          <p:nvPr/>
        </p:nvSpPr>
        <p:spPr>
          <a:xfrm>
            <a:off x="760775" y="3441130"/>
            <a:ext cx="5782352" cy="430887"/>
          </a:xfrm>
          <a:prstGeom prst="rect">
            <a:avLst/>
          </a:prstGeom>
          <a:noFill/>
        </p:spPr>
        <p:txBody>
          <a:bodyPr wrap="none" rtlCol="0">
            <a:spAutoFit/>
          </a:bodyPr>
          <a:lstStyle/>
          <a:p>
            <a:r>
              <a:rPr kumimoji="1" lang="ja-JP" altLang="en-US" sz="1000">
                <a:latin typeface="+mn-ea"/>
              </a:rPr>
              <a:t>ＴＲカードの進化は「部隊」→「</a:t>
            </a:r>
            <a:r>
              <a:rPr kumimoji="1" lang="en-US" altLang="ja-JP" sz="1000">
                <a:latin typeface="+mn-ea"/>
              </a:rPr>
              <a:t>TR</a:t>
            </a:r>
            <a:r>
              <a:rPr kumimoji="1" lang="ja-JP" altLang="en-US" sz="1000">
                <a:latin typeface="+mn-ea"/>
              </a:rPr>
              <a:t>カード」→「進化」で遷移できる</a:t>
            </a:r>
            <a:r>
              <a:rPr kumimoji="1" lang="en-US" altLang="ja-JP" sz="1000">
                <a:latin typeface="+mn-ea"/>
              </a:rPr>
              <a:t>TR</a:t>
            </a:r>
            <a:r>
              <a:rPr kumimoji="1" lang="ja-JP" altLang="en-US" sz="1000">
                <a:latin typeface="+mn-ea"/>
              </a:rPr>
              <a:t>カード進化にて行う。</a:t>
            </a:r>
            <a:endParaRPr kumimoji="1" lang="en-US" altLang="ja-JP" sz="1000">
              <a:latin typeface="+mn-ea"/>
            </a:endParaRPr>
          </a:p>
          <a:p>
            <a:r>
              <a:rPr kumimoji="1" lang="en-US" altLang="ja-JP" sz="1200" b="1">
                <a:solidFill>
                  <a:srgbClr val="00B050"/>
                </a:solidFill>
                <a:latin typeface="+mn-ea"/>
              </a:rPr>
              <a:t>【GP01】</a:t>
            </a:r>
            <a:r>
              <a:rPr kumimoji="1" lang="ja-JP" altLang="en-US" sz="1200" b="1">
                <a:solidFill>
                  <a:srgbClr val="00B050"/>
                </a:solidFill>
                <a:latin typeface="+mn-ea"/>
              </a:rPr>
              <a:t>強化画面仕様</a:t>
            </a:r>
            <a:r>
              <a:rPr kumimoji="1" lang="en-US" altLang="ja-JP" sz="1200" b="1">
                <a:solidFill>
                  <a:srgbClr val="00B050"/>
                </a:solidFill>
                <a:latin typeface="+mn-ea"/>
              </a:rPr>
              <a:t>_[</a:t>
            </a:r>
            <a:r>
              <a:rPr kumimoji="1" lang="ja-JP" altLang="en-US" sz="1200" b="1">
                <a:solidFill>
                  <a:srgbClr val="00B050"/>
                </a:solidFill>
                <a:latin typeface="+mn-ea"/>
              </a:rPr>
              <a:t>日付</a:t>
            </a:r>
            <a:r>
              <a:rPr kumimoji="1" lang="en-US" altLang="ja-JP" sz="1200" b="1">
                <a:solidFill>
                  <a:srgbClr val="00B050"/>
                </a:solidFill>
                <a:latin typeface="+mn-ea"/>
              </a:rPr>
              <a:t>].pptx</a:t>
            </a:r>
            <a:r>
              <a:rPr kumimoji="1" lang="ja-JP" altLang="en-US" sz="1000">
                <a:latin typeface="+mn-ea"/>
              </a:rPr>
              <a:t>を参照。</a:t>
            </a:r>
            <a:endParaRPr kumimoji="1" lang="en-US" altLang="ja-JP" sz="1000">
              <a:latin typeface="+mn-ea"/>
            </a:endParaRPr>
          </a:p>
        </p:txBody>
      </p:sp>
      <p:sp>
        <p:nvSpPr>
          <p:cNvPr id="18" name="テキスト ボックス 17">
            <a:extLst>
              <a:ext uri="{FF2B5EF4-FFF2-40B4-BE49-F238E27FC236}">
                <a16:creationId xmlns:a16="http://schemas.microsoft.com/office/drawing/2014/main" id="{CD6C5D9D-786B-40C1-84DC-FDCD210B68EA}"/>
              </a:ext>
            </a:extLst>
          </p:cNvPr>
          <p:cNvSpPr txBox="1"/>
          <p:nvPr/>
        </p:nvSpPr>
        <p:spPr>
          <a:xfrm>
            <a:off x="828152" y="3948316"/>
            <a:ext cx="1210588" cy="246221"/>
          </a:xfrm>
          <a:prstGeom prst="rect">
            <a:avLst/>
          </a:prstGeom>
          <a:noFill/>
        </p:spPr>
        <p:txBody>
          <a:bodyPr wrap="none" rtlCol="0">
            <a:spAutoFit/>
          </a:bodyPr>
          <a:lstStyle/>
          <a:p>
            <a:r>
              <a:rPr kumimoji="1" lang="ja-JP" altLang="en-US" sz="1000" b="1">
                <a:latin typeface="+mn-ea"/>
              </a:rPr>
              <a:t>・同カードを選択</a:t>
            </a:r>
            <a:endParaRPr kumimoji="1" lang="en-US" altLang="ja-JP" sz="1000" b="1">
              <a:latin typeface="+mn-ea"/>
            </a:endParaRPr>
          </a:p>
        </p:txBody>
      </p:sp>
      <p:sp>
        <p:nvSpPr>
          <p:cNvPr id="19" name="テキスト ボックス 18">
            <a:extLst>
              <a:ext uri="{FF2B5EF4-FFF2-40B4-BE49-F238E27FC236}">
                <a16:creationId xmlns:a16="http://schemas.microsoft.com/office/drawing/2014/main" id="{7A4D5E96-CD95-4759-9022-7B9728018A48}"/>
              </a:ext>
            </a:extLst>
          </p:cNvPr>
          <p:cNvSpPr txBox="1"/>
          <p:nvPr/>
        </p:nvSpPr>
        <p:spPr>
          <a:xfrm>
            <a:off x="1003638" y="4194537"/>
            <a:ext cx="7366119" cy="553998"/>
          </a:xfrm>
          <a:prstGeom prst="rect">
            <a:avLst/>
          </a:prstGeom>
          <a:noFill/>
        </p:spPr>
        <p:txBody>
          <a:bodyPr wrap="none" rtlCol="0">
            <a:spAutoFit/>
          </a:bodyPr>
          <a:lstStyle/>
          <a:p>
            <a:r>
              <a:rPr kumimoji="1" lang="ja-JP" altLang="en-US" sz="1000">
                <a:latin typeface="+mn-ea"/>
              </a:rPr>
              <a:t>進化したいカードと同じカードを選択し、消費することで進化度を１つあげることができる。</a:t>
            </a:r>
            <a:endParaRPr kumimoji="1" lang="en-US" altLang="ja-JP" sz="1000">
              <a:latin typeface="+mn-ea"/>
            </a:endParaRPr>
          </a:p>
          <a:p>
            <a:endParaRPr kumimoji="1" lang="en-US" altLang="ja-JP" sz="1000">
              <a:latin typeface="+mn-ea"/>
            </a:endParaRPr>
          </a:p>
          <a:p>
            <a:r>
              <a:rPr kumimoji="1" lang="ja-JP" altLang="en-US" sz="1000">
                <a:latin typeface="+mn-ea"/>
              </a:rPr>
              <a:t>本ゲームでは進化元のカードに最大レベルが必要などの制限がなく、１度に複数枚を与えて複数段階上昇することもできる。</a:t>
            </a:r>
            <a:endParaRPr kumimoji="1" lang="en-US" altLang="ja-JP" sz="1000">
              <a:latin typeface="+mn-ea"/>
            </a:endParaRPr>
          </a:p>
        </p:txBody>
      </p:sp>
      <p:sp>
        <p:nvSpPr>
          <p:cNvPr id="24" name="テキスト ボックス 23">
            <a:extLst>
              <a:ext uri="{FF2B5EF4-FFF2-40B4-BE49-F238E27FC236}">
                <a16:creationId xmlns:a16="http://schemas.microsoft.com/office/drawing/2014/main" id="{B0573361-46A1-4959-B51C-9EF3D87A3920}"/>
              </a:ext>
            </a:extLst>
          </p:cNvPr>
          <p:cNvSpPr txBox="1"/>
          <p:nvPr/>
        </p:nvSpPr>
        <p:spPr>
          <a:xfrm>
            <a:off x="845301" y="4819491"/>
            <a:ext cx="1082348" cy="246221"/>
          </a:xfrm>
          <a:prstGeom prst="rect">
            <a:avLst/>
          </a:prstGeom>
          <a:noFill/>
        </p:spPr>
        <p:txBody>
          <a:bodyPr wrap="none" rtlCol="0">
            <a:spAutoFit/>
          </a:bodyPr>
          <a:lstStyle/>
          <a:p>
            <a:r>
              <a:rPr kumimoji="1" lang="ja-JP" altLang="en-US" sz="1000" b="1">
                <a:latin typeface="+mn-ea"/>
              </a:rPr>
              <a:t>・素材の進化度</a:t>
            </a:r>
            <a:endParaRPr kumimoji="1" lang="en-US" altLang="ja-JP" sz="1000" b="1">
              <a:latin typeface="+mn-ea"/>
            </a:endParaRPr>
          </a:p>
        </p:txBody>
      </p:sp>
      <p:sp>
        <p:nvSpPr>
          <p:cNvPr id="25" name="テキスト ボックス 24">
            <a:extLst>
              <a:ext uri="{FF2B5EF4-FFF2-40B4-BE49-F238E27FC236}">
                <a16:creationId xmlns:a16="http://schemas.microsoft.com/office/drawing/2014/main" id="{88FE790A-E25B-4A2D-A92C-6D0C296B3F92}"/>
              </a:ext>
            </a:extLst>
          </p:cNvPr>
          <p:cNvSpPr txBox="1"/>
          <p:nvPr/>
        </p:nvSpPr>
        <p:spPr>
          <a:xfrm>
            <a:off x="1020787" y="5065712"/>
            <a:ext cx="4929555" cy="553998"/>
          </a:xfrm>
          <a:prstGeom prst="rect">
            <a:avLst/>
          </a:prstGeom>
          <a:noFill/>
        </p:spPr>
        <p:txBody>
          <a:bodyPr wrap="none" rtlCol="0">
            <a:spAutoFit/>
          </a:bodyPr>
          <a:lstStyle/>
          <a:p>
            <a:r>
              <a:rPr kumimoji="1" lang="ja-JP" altLang="en-US" sz="1000">
                <a:latin typeface="+mn-ea"/>
              </a:rPr>
              <a:t>素材の方が進化していた場合は、その進化度も考慮し最終的な進化度を決定する。</a:t>
            </a:r>
            <a:endParaRPr kumimoji="1" lang="en-US" altLang="ja-JP" sz="1000">
              <a:latin typeface="+mn-ea"/>
            </a:endParaRPr>
          </a:p>
          <a:p>
            <a:r>
              <a:rPr kumimoji="1" lang="ja-JP" altLang="en-US" sz="1000">
                <a:latin typeface="+mn-ea"/>
              </a:rPr>
              <a:t>例）</a:t>
            </a:r>
            <a:endParaRPr kumimoji="1" lang="en-US" altLang="ja-JP" sz="1000">
              <a:latin typeface="+mn-ea"/>
            </a:endParaRPr>
          </a:p>
          <a:p>
            <a:r>
              <a:rPr kumimoji="1" lang="ja-JP" altLang="en-US" sz="1000">
                <a:latin typeface="+mn-ea"/>
              </a:rPr>
              <a:t>進化度１に進化度２のカードを使うと進化度３になる。</a:t>
            </a:r>
            <a:endParaRPr kumimoji="1" lang="en-US" altLang="ja-JP" sz="1000">
              <a:latin typeface="+mn-ea"/>
            </a:endParaRPr>
          </a:p>
        </p:txBody>
      </p:sp>
      <p:sp>
        <p:nvSpPr>
          <p:cNvPr id="26" name="テキスト ボックス 25">
            <a:extLst>
              <a:ext uri="{FF2B5EF4-FFF2-40B4-BE49-F238E27FC236}">
                <a16:creationId xmlns:a16="http://schemas.microsoft.com/office/drawing/2014/main" id="{20A69D84-01E8-49A1-9D48-54474E6EEBD8}"/>
              </a:ext>
            </a:extLst>
          </p:cNvPr>
          <p:cNvSpPr txBox="1"/>
          <p:nvPr/>
        </p:nvSpPr>
        <p:spPr>
          <a:xfrm>
            <a:off x="845301" y="5754211"/>
            <a:ext cx="1082348" cy="246221"/>
          </a:xfrm>
          <a:prstGeom prst="rect">
            <a:avLst/>
          </a:prstGeom>
          <a:noFill/>
        </p:spPr>
        <p:txBody>
          <a:bodyPr wrap="none" rtlCol="0">
            <a:spAutoFit/>
          </a:bodyPr>
          <a:lstStyle/>
          <a:p>
            <a:r>
              <a:rPr kumimoji="1" lang="ja-JP" altLang="en-US" sz="1000" b="1">
                <a:latin typeface="+mn-ea"/>
              </a:rPr>
              <a:t>・素材のレベル</a:t>
            </a:r>
            <a:endParaRPr kumimoji="1" lang="en-US" altLang="ja-JP" sz="1000" b="1">
              <a:latin typeface="+mn-ea"/>
            </a:endParaRPr>
          </a:p>
        </p:txBody>
      </p:sp>
      <p:sp>
        <p:nvSpPr>
          <p:cNvPr id="27" name="テキスト ボックス 26">
            <a:extLst>
              <a:ext uri="{FF2B5EF4-FFF2-40B4-BE49-F238E27FC236}">
                <a16:creationId xmlns:a16="http://schemas.microsoft.com/office/drawing/2014/main" id="{CA17BB7F-AC93-4346-A355-D8F05525A361}"/>
              </a:ext>
            </a:extLst>
          </p:cNvPr>
          <p:cNvSpPr txBox="1"/>
          <p:nvPr/>
        </p:nvSpPr>
        <p:spPr>
          <a:xfrm>
            <a:off x="1020787" y="6000432"/>
            <a:ext cx="5827236" cy="246221"/>
          </a:xfrm>
          <a:prstGeom prst="rect">
            <a:avLst/>
          </a:prstGeom>
          <a:noFill/>
        </p:spPr>
        <p:txBody>
          <a:bodyPr wrap="none" rtlCol="0">
            <a:spAutoFit/>
          </a:bodyPr>
          <a:lstStyle/>
          <a:p>
            <a:r>
              <a:rPr kumimoji="1" lang="ja-JP" altLang="en-US" sz="1000">
                <a:latin typeface="+mn-ea"/>
              </a:rPr>
              <a:t>素材のレベルが上がっている場合でも、進化においてはそれを無視し、何の影響もおよぼさない。</a:t>
            </a:r>
            <a:endParaRPr kumimoji="1" lang="en-US" altLang="ja-JP" sz="1000">
              <a:latin typeface="+mn-ea"/>
            </a:endParaRPr>
          </a:p>
        </p:txBody>
      </p:sp>
    </p:spTree>
    <p:extLst>
      <p:ext uri="{BB962C8B-B14F-4D97-AF65-F5344CB8AC3E}">
        <p14:creationId xmlns:p14="http://schemas.microsoft.com/office/powerpoint/2010/main" val="2993096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11</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980029" cy="307777"/>
          </a:xfrm>
          <a:prstGeom prst="rect">
            <a:avLst/>
          </a:prstGeom>
          <a:noFill/>
        </p:spPr>
        <p:txBody>
          <a:bodyPr wrap="none" rtlCol="0">
            <a:spAutoFit/>
          </a:bodyPr>
          <a:lstStyle/>
          <a:p>
            <a:r>
              <a:rPr kumimoji="1" lang="ja-JP" altLang="en-US" sz="1400" b="1"/>
              <a:t>●ＴＲスキルについて</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3651962" cy="246221"/>
          </a:xfrm>
          <a:prstGeom prst="rect">
            <a:avLst/>
          </a:prstGeom>
          <a:noFill/>
        </p:spPr>
        <p:txBody>
          <a:bodyPr wrap="none" rtlCol="0">
            <a:spAutoFit/>
          </a:bodyPr>
          <a:lstStyle/>
          <a:p>
            <a:r>
              <a:rPr kumimoji="1" lang="ja-JP" altLang="en-US" sz="1000"/>
              <a:t>各</a:t>
            </a:r>
            <a:r>
              <a:rPr kumimoji="1" lang="en-US" altLang="ja-JP" sz="1000"/>
              <a:t>TR</a:t>
            </a:r>
            <a:r>
              <a:rPr kumimoji="1" lang="ja-JP" altLang="en-US" sz="1000"/>
              <a:t>スキルの概ねの効果とその数値の算出方法を記載する。</a:t>
            </a:r>
            <a:endParaRPr kumimoji="1" lang="en-US" altLang="ja-JP" sz="1000"/>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1154353"/>
            <a:ext cx="800219" cy="276999"/>
          </a:xfrm>
          <a:prstGeom prst="rect">
            <a:avLst/>
          </a:prstGeom>
          <a:noFill/>
        </p:spPr>
        <p:txBody>
          <a:bodyPr wrap="none" rtlCol="0">
            <a:spAutoFit/>
          </a:bodyPr>
          <a:lstStyle/>
          <a:p>
            <a:r>
              <a:rPr kumimoji="1" lang="ja-JP" altLang="en-US" sz="1200" b="1">
                <a:latin typeface="+mn-ea"/>
              </a:rPr>
              <a:t>○攻撃系</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097189"/>
            <a:ext cx="3429144" cy="246221"/>
          </a:xfrm>
          <a:prstGeom prst="rect">
            <a:avLst/>
          </a:prstGeom>
          <a:noFill/>
        </p:spPr>
        <p:txBody>
          <a:bodyPr wrap="none" rtlCol="0">
            <a:spAutoFit/>
          </a:bodyPr>
          <a:lstStyle/>
          <a:p>
            <a:r>
              <a:rPr kumimoji="1" lang="ja-JP" altLang="en-US" sz="1000" b="1"/>
              <a:t>・ダメージ計算</a:t>
            </a:r>
            <a:r>
              <a:rPr kumimoji="1" lang="ja-JP" altLang="en-US" sz="1000" b="1">
                <a:solidFill>
                  <a:schemeClr val="accent6">
                    <a:lumMod val="60000"/>
                    <a:lumOff val="40000"/>
                  </a:schemeClr>
                </a:solidFill>
              </a:rPr>
              <a:t>（</a:t>
            </a:r>
            <a:r>
              <a:rPr kumimoji="1" lang="en-US" altLang="ja-JP" sz="1000" b="1">
                <a:solidFill>
                  <a:schemeClr val="accent6">
                    <a:lumMod val="60000"/>
                    <a:lumOff val="40000"/>
                  </a:schemeClr>
                </a:solidFill>
              </a:rPr>
              <a:t>1st</a:t>
            </a:r>
            <a:r>
              <a:rPr kumimoji="1" lang="ja-JP" altLang="en-US" sz="1000" b="1">
                <a:solidFill>
                  <a:schemeClr val="accent6">
                    <a:lumMod val="60000"/>
                    <a:lumOff val="40000"/>
                  </a:schemeClr>
                </a:solidFill>
              </a:rPr>
              <a:t>のバトル仕様から移植からの改変）</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1486169"/>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741254"/>
            <a:ext cx="2492990" cy="246221"/>
          </a:xfrm>
          <a:prstGeom prst="rect">
            <a:avLst/>
          </a:prstGeom>
          <a:noFill/>
        </p:spPr>
        <p:txBody>
          <a:bodyPr wrap="none" rtlCol="0">
            <a:spAutoFit/>
          </a:bodyPr>
          <a:lstStyle/>
          <a:p>
            <a:r>
              <a:rPr kumimoji="1" lang="ja-JP" altLang="en-US" sz="1000">
                <a:latin typeface="+mn-ea"/>
              </a:rPr>
              <a:t>直接的な攻撃を行いダメージを与える。</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343410"/>
            <a:ext cx="5410455" cy="707886"/>
          </a:xfrm>
          <a:prstGeom prst="rect">
            <a:avLst/>
          </a:prstGeom>
          <a:noFill/>
        </p:spPr>
        <p:txBody>
          <a:bodyPr wrap="none" rtlCol="0">
            <a:spAutoFit/>
          </a:bodyPr>
          <a:lstStyle/>
          <a:p>
            <a:r>
              <a:rPr kumimoji="1" lang="ja-JP" altLang="en-US" sz="1000"/>
              <a:t>ＴＲカードの</a:t>
            </a:r>
            <a:r>
              <a:rPr kumimoji="1" lang="en-US" altLang="ja-JP" sz="1000"/>
              <a:t>ATK</a:t>
            </a:r>
            <a:r>
              <a:rPr kumimoji="1" lang="ja-JP" altLang="en-US" sz="1000"/>
              <a:t>値にカードレベルによる係数をかけたものが攻撃力になるようにする。</a:t>
            </a:r>
            <a:endParaRPr kumimoji="1" lang="en-US" altLang="ja-JP" sz="1000"/>
          </a:p>
          <a:p>
            <a:endParaRPr kumimoji="1" lang="en-US" altLang="ja-JP" sz="1000"/>
          </a:p>
          <a:p>
            <a:r>
              <a:rPr kumimoji="1" lang="ja-JP" altLang="en-US" sz="1000"/>
              <a:t>その攻撃力に属性や怪獣の防御力を加味したものが最終的なダメージとなる。</a:t>
            </a:r>
            <a:endParaRPr kumimoji="1" lang="en-US" altLang="ja-JP" sz="1000"/>
          </a:p>
          <a:p>
            <a:r>
              <a:rPr kumimoji="1" lang="ja-JP" altLang="en-US" sz="1000"/>
              <a:t>（基本的な計算方法は通常攻撃と変わらない）</a:t>
            </a:r>
            <a:endParaRPr kumimoji="1" lang="en-US" altLang="ja-JP" sz="1000"/>
          </a:p>
        </p:txBody>
      </p:sp>
      <p:sp>
        <p:nvSpPr>
          <p:cNvPr id="16" name="テキスト ボックス 15">
            <a:extLst>
              <a:ext uri="{FF2B5EF4-FFF2-40B4-BE49-F238E27FC236}">
                <a16:creationId xmlns:a16="http://schemas.microsoft.com/office/drawing/2014/main" id="{D6260E94-D779-45F4-84DD-5457D761445E}"/>
              </a:ext>
            </a:extLst>
          </p:cNvPr>
          <p:cNvSpPr txBox="1"/>
          <p:nvPr/>
        </p:nvSpPr>
        <p:spPr>
          <a:xfrm>
            <a:off x="760775" y="3097016"/>
            <a:ext cx="1467068" cy="246221"/>
          </a:xfrm>
          <a:prstGeom prst="rect">
            <a:avLst/>
          </a:prstGeom>
          <a:noFill/>
        </p:spPr>
        <p:txBody>
          <a:bodyPr wrap="none" rtlCol="0">
            <a:spAutoFit/>
          </a:bodyPr>
          <a:lstStyle/>
          <a:p>
            <a:r>
              <a:rPr kumimoji="1" lang="ja-JP" altLang="en-US" sz="1000" b="1"/>
              <a:t>・ＴＲカードの攻撃力</a:t>
            </a:r>
            <a:endParaRPr kumimoji="1" lang="ja-JP" altLang="en-US" sz="1000" b="1">
              <a:solidFill>
                <a:srgbClr val="FF0000"/>
              </a:solidFill>
            </a:endParaRPr>
          </a:p>
        </p:txBody>
      </p:sp>
      <p:sp>
        <p:nvSpPr>
          <p:cNvPr id="17" name="テキスト ボックス 16">
            <a:extLst>
              <a:ext uri="{FF2B5EF4-FFF2-40B4-BE49-F238E27FC236}">
                <a16:creationId xmlns:a16="http://schemas.microsoft.com/office/drawing/2014/main" id="{60C76AE3-71A1-40B6-9043-E6E535A43888}"/>
              </a:ext>
            </a:extLst>
          </p:cNvPr>
          <p:cNvSpPr txBox="1"/>
          <p:nvPr/>
        </p:nvSpPr>
        <p:spPr>
          <a:xfrm>
            <a:off x="1045992" y="3439307"/>
            <a:ext cx="5421677" cy="246221"/>
          </a:xfrm>
          <a:prstGeom prst="rect">
            <a:avLst/>
          </a:prstGeom>
          <a:solidFill>
            <a:schemeClr val="accent5">
              <a:lumMod val="40000"/>
              <a:lumOff val="60000"/>
            </a:schemeClr>
          </a:solidFill>
        </p:spPr>
        <p:txBody>
          <a:bodyPr wrap="none" rtlCol="0">
            <a:spAutoFit/>
          </a:bodyPr>
          <a:lstStyle/>
          <a:p>
            <a:r>
              <a:rPr kumimoji="1" lang="ja-JP" altLang="en-US" sz="1000" b="1"/>
              <a:t>ＴＲ必殺攻撃力＝（ＴＲカードの</a:t>
            </a:r>
            <a:r>
              <a:rPr kumimoji="1" lang="en-US" altLang="ja-JP" sz="1000" b="1"/>
              <a:t>ATK</a:t>
            </a:r>
            <a:r>
              <a:rPr kumimoji="1" lang="ja-JP" altLang="en-US" sz="1000" b="1"/>
              <a:t>値 </a:t>
            </a:r>
            <a:r>
              <a:rPr kumimoji="1" lang="en-US" altLang="ja-JP" sz="1000" b="1"/>
              <a:t>×</a:t>
            </a:r>
            <a:r>
              <a:rPr kumimoji="1" lang="ja-JP" altLang="en-US" sz="1000" b="1"/>
              <a:t> （</a:t>
            </a:r>
            <a:r>
              <a:rPr kumimoji="1" lang="en-US" altLang="ja-JP" sz="1000" b="1"/>
              <a:t>1</a:t>
            </a:r>
            <a:r>
              <a:rPr kumimoji="1" lang="ja-JP" altLang="en-US" sz="1000" b="1"/>
              <a:t> </a:t>
            </a:r>
            <a:r>
              <a:rPr kumimoji="1" lang="en-US" altLang="ja-JP" sz="1000" b="1"/>
              <a:t>+</a:t>
            </a:r>
            <a:r>
              <a:rPr kumimoji="1" lang="ja-JP" altLang="en-US" sz="1000" b="1"/>
              <a:t>（ＴＲカード</a:t>
            </a:r>
            <a:r>
              <a:rPr kumimoji="1" lang="en-US" altLang="ja-JP" sz="1000" b="1"/>
              <a:t>LV</a:t>
            </a:r>
            <a:r>
              <a:rPr kumimoji="1" lang="ja-JP" altLang="en-US" sz="1000" b="1"/>
              <a:t> </a:t>
            </a:r>
            <a:r>
              <a:rPr kumimoji="1" lang="en-US" altLang="ja-JP" sz="1000" b="1"/>
              <a:t>/</a:t>
            </a:r>
            <a:r>
              <a:rPr kumimoji="1" lang="ja-JP" altLang="en-US" sz="1000" b="1"/>
              <a:t> </a:t>
            </a:r>
            <a:r>
              <a:rPr kumimoji="1" lang="en-US" altLang="ja-JP" sz="1000" b="1"/>
              <a:t>100</a:t>
            </a:r>
            <a:r>
              <a:rPr kumimoji="1" lang="ja-JP" altLang="en-US" sz="1000" b="1"/>
              <a:t>）） </a:t>
            </a:r>
            <a:r>
              <a:rPr kumimoji="1" lang="en-US" altLang="ja-JP" sz="1000" b="1"/>
              <a:t>×</a:t>
            </a:r>
            <a:r>
              <a:rPr kumimoji="1" lang="ja-JP" altLang="en-US" sz="1000" b="1"/>
              <a:t> キャラ専用）</a:t>
            </a:r>
            <a:endParaRPr kumimoji="1" lang="en-US" altLang="ja-JP" sz="1000" b="1"/>
          </a:p>
        </p:txBody>
      </p:sp>
      <p:sp>
        <p:nvSpPr>
          <p:cNvPr id="18" name="テキスト ボックス 17">
            <a:extLst>
              <a:ext uri="{FF2B5EF4-FFF2-40B4-BE49-F238E27FC236}">
                <a16:creationId xmlns:a16="http://schemas.microsoft.com/office/drawing/2014/main" id="{F042FBD2-6954-49D6-85D6-7AA99E13E810}"/>
              </a:ext>
            </a:extLst>
          </p:cNvPr>
          <p:cNvSpPr txBox="1"/>
          <p:nvPr/>
        </p:nvSpPr>
        <p:spPr>
          <a:xfrm>
            <a:off x="1045992" y="3857592"/>
            <a:ext cx="1468672" cy="246221"/>
          </a:xfrm>
          <a:prstGeom prst="rect">
            <a:avLst/>
          </a:prstGeom>
          <a:noFill/>
        </p:spPr>
        <p:txBody>
          <a:bodyPr wrap="none" rtlCol="0">
            <a:spAutoFit/>
          </a:bodyPr>
          <a:lstStyle/>
          <a:p>
            <a:r>
              <a:rPr kumimoji="1" lang="en-US" altLang="ja-JP" sz="1000" b="1">
                <a:latin typeface="+mn-ea"/>
              </a:rPr>
              <a:t>-</a:t>
            </a:r>
            <a:r>
              <a:rPr kumimoji="1" lang="ja-JP" altLang="en-US" sz="1000" b="1">
                <a:latin typeface="+mn-ea"/>
              </a:rPr>
              <a:t> ＴＲカード</a:t>
            </a:r>
            <a:r>
              <a:rPr kumimoji="1" lang="en-US" altLang="ja-JP" sz="1000" b="1" err="1">
                <a:latin typeface="+mn-ea"/>
              </a:rPr>
              <a:t>Lv</a:t>
            </a:r>
            <a:r>
              <a:rPr kumimoji="1" lang="ja-JP" altLang="en-US" sz="1000" b="1">
                <a:latin typeface="+mn-ea"/>
              </a:rPr>
              <a:t>の影響</a:t>
            </a:r>
          </a:p>
        </p:txBody>
      </p:sp>
      <p:sp>
        <p:nvSpPr>
          <p:cNvPr id="19" name="テキスト ボックス 18">
            <a:extLst>
              <a:ext uri="{FF2B5EF4-FFF2-40B4-BE49-F238E27FC236}">
                <a16:creationId xmlns:a16="http://schemas.microsoft.com/office/drawing/2014/main" id="{6B78C499-2FDC-4207-8E4F-CDA78E8898D7}"/>
              </a:ext>
            </a:extLst>
          </p:cNvPr>
          <p:cNvSpPr txBox="1"/>
          <p:nvPr/>
        </p:nvSpPr>
        <p:spPr>
          <a:xfrm>
            <a:off x="1131959" y="4113235"/>
            <a:ext cx="3776996" cy="246221"/>
          </a:xfrm>
          <a:prstGeom prst="rect">
            <a:avLst/>
          </a:prstGeom>
          <a:noFill/>
        </p:spPr>
        <p:txBody>
          <a:bodyPr wrap="none" rtlCol="0">
            <a:spAutoFit/>
          </a:bodyPr>
          <a:lstStyle/>
          <a:p>
            <a:r>
              <a:rPr kumimoji="1" lang="ja-JP" altLang="en-US" sz="1000"/>
              <a:t>ＴＲカードの</a:t>
            </a:r>
            <a:r>
              <a:rPr kumimoji="1" lang="en-US" altLang="ja-JP" sz="1000" err="1"/>
              <a:t>Lv</a:t>
            </a:r>
            <a:r>
              <a:rPr kumimoji="1" lang="ja-JP" altLang="en-US" sz="1000"/>
              <a:t>が高いと威力が増す（最大２倍）となる想定。</a:t>
            </a:r>
            <a:endParaRPr kumimoji="1" lang="en-US" altLang="ja-JP" sz="1000"/>
          </a:p>
        </p:txBody>
      </p:sp>
      <p:sp>
        <p:nvSpPr>
          <p:cNvPr id="20" name="テキスト ボックス 19">
            <a:extLst>
              <a:ext uri="{FF2B5EF4-FFF2-40B4-BE49-F238E27FC236}">
                <a16:creationId xmlns:a16="http://schemas.microsoft.com/office/drawing/2014/main" id="{AAD9EDEE-AD07-414F-942D-066BC04E3679}"/>
              </a:ext>
            </a:extLst>
          </p:cNvPr>
          <p:cNvSpPr txBox="1"/>
          <p:nvPr/>
        </p:nvSpPr>
        <p:spPr>
          <a:xfrm>
            <a:off x="1045992" y="4476828"/>
            <a:ext cx="1172116" cy="246221"/>
          </a:xfrm>
          <a:prstGeom prst="rect">
            <a:avLst/>
          </a:prstGeom>
          <a:noFill/>
        </p:spPr>
        <p:txBody>
          <a:bodyPr wrap="none" rtlCol="0">
            <a:spAutoFit/>
          </a:bodyPr>
          <a:lstStyle/>
          <a:p>
            <a:r>
              <a:rPr kumimoji="1" lang="en-US" altLang="ja-JP" sz="1000" b="1"/>
              <a:t>-</a:t>
            </a:r>
            <a:r>
              <a:rPr kumimoji="1" lang="ja-JP" altLang="en-US" sz="1000" b="1"/>
              <a:t> キャラ専用とは</a:t>
            </a:r>
          </a:p>
        </p:txBody>
      </p:sp>
      <p:sp>
        <p:nvSpPr>
          <p:cNvPr id="21" name="テキスト ボックス 20">
            <a:extLst>
              <a:ext uri="{FF2B5EF4-FFF2-40B4-BE49-F238E27FC236}">
                <a16:creationId xmlns:a16="http://schemas.microsoft.com/office/drawing/2014/main" id="{7CDEE556-1DA6-4EA7-A601-848AE3C60028}"/>
              </a:ext>
            </a:extLst>
          </p:cNvPr>
          <p:cNvSpPr txBox="1"/>
          <p:nvPr/>
        </p:nvSpPr>
        <p:spPr>
          <a:xfrm>
            <a:off x="1131959" y="4732471"/>
            <a:ext cx="6083717" cy="461665"/>
          </a:xfrm>
          <a:prstGeom prst="rect">
            <a:avLst/>
          </a:prstGeom>
          <a:noFill/>
        </p:spPr>
        <p:txBody>
          <a:bodyPr wrap="none" rtlCol="0">
            <a:spAutoFit/>
          </a:bodyPr>
          <a:lstStyle/>
          <a:p>
            <a:r>
              <a:rPr kumimoji="1" lang="ja-JP" altLang="en-US" sz="1000"/>
              <a:t>特定のキャラ専用のＴＲカードの場合は、該当キャラが身に着けることで、ダメージがさらに高まる。</a:t>
            </a:r>
            <a:endParaRPr kumimoji="1" lang="en-US" altLang="ja-JP" sz="1000"/>
          </a:p>
          <a:p>
            <a:r>
              <a:rPr kumimoji="1" lang="ja-JP" altLang="en-US" sz="1000"/>
              <a:t>現想定では</a:t>
            </a:r>
            <a:r>
              <a:rPr kumimoji="1" lang="ja-JP" altLang="en-US" sz="1400" b="1">
                <a:solidFill>
                  <a:srgbClr val="00B0F0"/>
                </a:solidFill>
              </a:rPr>
              <a:t>一律</a:t>
            </a:r>
            <a:r>
              <a:rPr kumimoji="1" lang="en-US" altLang="ja-JP" sz="1400" b="1">
                <a:solidFill>
                  <a:srgbClr val="00B0F0"/>
                </a:solidFill>
              </a:rPr>
              <a:t>1.2</a:t>
            </a:r>
            <a:r>
              <a:rPr kumimoji="1" lang="ja-JP" altLang="en-US" sz="1400" b="1">
                <a:solidFill>
                  <a:srgbClr val="00B0F0"/>
                </a:solidFill>
              </a:rPr>
              <a:t>倍</a:t>
            </a:r>
            <a:r>
              <a:rPr kumimoji="1" lang="ja-JP" altLang="en-US" sz="1000"/>
              <a:t>（要調整）とする。</a:t>
            </a:r>
            <a:endParaRPr kumimoji="1" lang="en-US" altLang="ja-JP" sz="1000"/>
          </a:p>
        </p:txBody>
      </p:sp>
      <p:sp>
        <p:nvSpPr>
          <p:cNvPr id="28" name="四角形: 角を丸くする 27">
            <a:extLst>
              <a:ext uri="{FF2B5EF4-FFF2-40B4-BE49-F238E27FC236}">
                <a16:creationId xmlns:a16="http://schemas.microsoft.com/office/drawing/2014/main" id="{914AFCF1-6041-410A-A33B-3854DF087B66}"/>
              </a:ext>
            </a:extLst>
          </p:cNvPr>
          <p:cNvSpPr/>
          <p:nvPr/>
        </p:nvSpPr>
        <p:spPr>
          <a:xfrm>
            <a:off x="6094642" y="2487160"/>
            <a:ext cx="2763733" cy="809003"/>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a:solidFill>
                  <a:schemeClr val="tx1"/>
                </a:solidFill>
              </a:rPr>
              <a:t>メモ</a:t>
            </a:r>
            <a:endParaRPr kumimoji="1" lang="en-US" altLang="ja-JP" sz="1000">
              <a:solidFill>
                <a:schemeClr val="tx1"/>
              </a:solidFill>
            </a:endParaRPr>
          </a:p>
          <a:p>
            <a:endParaRPr kumimoji="1" lang="en-US" altLang="ja-JP" sz="1000">
              <a:solidFill>
                <a:schemeClr val="tx1"/>
              </a:solidFill>
            </a:endParaRPr>
          </a:p>
          <a:p>
            <a:r>
              <a:rPr kumimoji="1" lang="ja-JP" altLang="en-US" sz="1000">
                <a:solidFill>
                  <a:schemeClr val="tx1"/>
                </a:solidFill>
              </a:rPr>
              <a:t>キャラ数値は</a:t>
            </a:r>
            <a:r>
              <a:rPr kumimoji="1" lang="en-US" altLang="ja-JP" sz="1000">
                <a:solidFill>
                  <a:schemeClr val="tx1"/>
                </a:solidFill>
              </a:rPr>
              <a:t>ATK</a:t>
            </a:r>
            <a:r>
              <a:rPr kumimoji="1" lang="ja-JP" altLang="en-US" sz="1000">
                <a:solidFill>
                  <a:schemeClr val="tx1"/>
                </a:solidFill>
              </a:rPr>
              <a:t>値にもすでに乗っているいるので</a:t>
            </a:r>
            <a:r>
              <a:rPr kumimoji="1" lang="en-US" altLang="ja-JP" sz="1000">
                <a:solidFill>
                  <a:schemeClr val="tx1"/>
                </a:solidFill>
              </a:rPr>
              <a:t>2</a:t>
            </a:r>
            <a:r>
              <a:rPr kumimoji="1" lang="ja-JP" altLang="en-US" sz="1000">
                <a:solidFill>
                  <a:schemeClr val="tx1"/>
                </a:solidFill>
              </a:rPr>
              <a:t>重になる</a:t>
            </a:r>
            <a:r>
              <a:rPr kumimoji="1" lang="en-US" altLang="ja-JP" sz="1000">
                <a:solidFill>
                  <a:schemeClr val="tx1"/>
                </a:solidFill>
              </a:rPr>
              <a:t>…</a:t>
            </a:r>
            <a:r>
              <a:rPr kumimoji="1" lang="ja-JP" altLang="en-US" sz="1000">
                <a:solidFill>
                  <a:schemeClr val="tx1"/>
                </a:solidFill>
              </a:rPr>
              <a:t>。</a:t>
            </a:r>
          </a:p>
        </p:txBody>
      </p:sp>
      <p:sp>
        <p:nvSpPr>
          <p:cNvPr id="22" name="テキスト ボックス 21">
            <a:extLst>
              <a:ext uri="{FF2B5EF4-FFF2-40B4-BE49-F238E27FC236}">
                <a16:creationId xmlns:a16="http://schemas.microsoft.com/office/drawing/2014/main" id="{14ADF717-3FC9-483F-8FF2-F45085D8D335}"/>
              </a:ext>
            </a:extLst>
          </p:cNvPr>
          <p:cNvSpPr txBox="1"/>
          <p:nvPr/>
        </p:nvSpPr>
        <p:spPr>
          <a:xfrm>
            <a:off x="1044985" y="5256383"/>
            <a:ext cx="2363147" cy="246221"/>
          </a:xfrm>
          <a:prstGeom prst="rect">
            <a:avLst/>
          </a:prstGeom>
          <a:noFill/>
        </p:spPr>
        <p:txBody>
          <a:bodyPr wrap="none" rtlCol="0">
            <a:spAutoFit/>
          </a:bodyPr>
          <a:lstStyle/>
          <a:p>
            <a:r>
              <a:rPr kumimoji="1" lang="en-US" altLang="ja-JP" sz="1000" b="1"/>
              <a:t>-</a:t>
            </a:r>
            <a:r>
              <a:rPr kumimoji="1" lang="ja-JP" altLang="en-US" sz="1000" b="1"/>
              <a:t> </a:t>
            </a:r>
            <a:r>
              <a:rPr kumimoji="1" lang="en-US" altLang="ja-JP" sz="1000" b="1"/>
              <a:t>TR</a:t>
            </a:r>
            <a:r>
              <a:rPr kumimoji="1" lang="ja-JP" altLang="en-US" sz="1000" b="1"/>
              <a:t>カードの</a:t>
            </a:r>
            <a:r>
              <a:rPr kumimoji="1" lang="en-US" altLang="ja-JP" sz="1000" b="1" err="1"/>
              <a:t>ATK</a:t>
            </a:r>
            <a:r>
              <a:rPr kumimoji="1" lang="ja-JP" altLang="en-US" sz="1000" b="1"/>
              <a:t>値</a:t>
            </a:r>
            <a:r>
              <a:rPr kumimoji="1" lang="ja-JP" altLang="en-US" sz="1000" b="1">
                <a:solidFill>
                  <a:srgbClr val="FF0000"/>
                </a:solidFill>
              </a:rPr>
              <a:t>（</a:t>
            </a:r>
            <a:r>
              <a:rPr kumimoji="1" lang="en-US" altLang="ja-JP" sz="1000" b="1">
                <a:solidFill>
                  <a:srgbClr val="FF0000"/>
                </a:solidFill>
              </a:rPr>
              <a:t>20191210</a:t>
            </a:r>
            <a:r>
              <a:rPr kumimoji="1" lang="ja-JP" altLang="en-US" sz="1000" b="1">
                <a:solidFill>
                  <a:srgbClr val="FF0000"/>
                </a:solidFill>
              </a:rPr>
              <a:t>新規）</a:t>
            </a:r>
          </a:p>
        </p:txBody>
      </p:sp>
      <p:sp>
        <p:nvSpPr>
          <p:cNvPr id="23" name="テキスト ボックス 22">
            <a:extLst>
              <a:ext uri="{FF2B5EF4-FFF2-40B4-BE49-F238E27FC236}">
                <a16:creationId xmlns:a16="http://schemas.microsoft.com/office/drawing/2014/main" id="{85FA60BD-22F3-46E7-BDB5-94572953C04D}"/>
              </a:ext>
            </a:extLst>
          </p:cNvPr>
          <p:cNvSpPr txBox="1"/>
          <p:nvPr/>
        </p:nvSpPr>
        <p:spPr>
          <a:xfrm>
            <a:off x="1130952" y="5512026"/>
            <a:ext cx="4774064" cy="400110"/>
          </a:xfrm>
          <a:prstGeom prst="rect">
            <a:avLst/>
          </a:prstGeom>
          <a:noFill/>
        </p:spPr>
        <p:txBody>
          <a:bodyPr wrap="none" rtlCol="0">
            <a:spAutoFit/>
          </a:bodyPr>
          <a:lstStyle/>
          <a:p>
            <a:r>
              <a:rPr kumimoji="1" lang="en-US" altLang="ja-JP" sz="1000" err="1"/>
              <a:t>ATK</a:t>
            </a:r>
            <a:r>
              <a:rPr kumimoji="1" lang="ja-JP" altLang="en-US" sz="1000"/>
              <a:t>値については</a:t>
            </a:r>
            <a:r>
              <a:rPr kumimoji="1" lang="en-US" altLang="ja-JP" sz="1000"/>
              <a:t>TR</a:t>
            </a:r>
            <a:r>
              <a:rPr kumimoji="1" lang="ja-JP" altLang="en-US" sz="1000"/>
              <a:t>カードのパラメータに及ぼす効果のものがあれば影響する。</a:t>
            </a:r>
            <a:endParaRPr kumimoji="1" lang="en-US" altLang="ja-JP" sz="1000"/>
          </a:p>
          <a:p>
            <a:r>
              <a:rPr kumimoji="1" lang="ja-JP" altLang="en-US" sz="1000"/>
              <a:t>以降回復についても同様。</a:t>
            </a:r>
            <a:endParaRPr kumimoji="1" lang="en-US" altLang="ja-JP" sz="1000"/>
          </a:p>
        </p:txBody>
      </p:sp>
    </p:spTree>
    <p:extLst>
      <p:ext uri="{BB962C8B-B14F-4D97-AF65-F5344CB8AC3E}">
        <p14:creationId xmlns:p14="http://schemas.microsoft.com/office/powerpoint/2010/main" val="1263637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12</a:t>
            </a:fld>
            <a:endParaRPr kumimoji="1" lang="ja-JP" altLang="en-US"/>
          </a:p>
        </p:txBody>
      </p:sp>
      <p:sp>
        <p:nvSpPr>
          <p:cNvPr id="22" name="テキスト ボックス 21">
            <a:extLst>
              <a:ext uri="{FF2B5EF4-FFF2-40B4-BE49-F238E27FC236}">
                <a16:creationId xmlns:a16="http://schemas.microsoft.com/office/drawing/2014/main" id="{B88B5B4B-10C1-49F2-9363-98D9C7220B49}"/>
              </a:ext>
            </a:extLst>
          </p:cNvPr>
          <p:cNvSpPr txBox="1"/>
          <p:nvPr/>
        </p:nvSpPr>
        <p:spPr>
          <a:xfrm>
            <a:off x="717183" y="957803"/>
            <a:ext cx="6766596" cy="246221"/>
          </a:xfrm>
          <a:prstGeom prst="rect">
            <a:avLst/>
          </a:prstGeom>
          <a:solidFill>
            <a:schemeClr val="accent5">
              <a:lumMod val="40000"/>
              <a:lumOff val="60000"/>
            </a:schemeClr>
          </a:solidFill>
        </p:spPr>
        <p:txBody>
          <a:bodyPr wrap="none" rtlCol="0">
            <a:spAutoFit/>
          </a:bodyPr>
          <a:lstStyle/>
          <a:p>
            <a:r>
              <a:rPr kumimoji="1" lang="ja-JP" altLang="en-US" sz="1000" b="1"/>
              <a:t>ＴＲ必殺ダメージ＝（ＴＲ必殺攻撃力 </a:t>
            </a:r>
            <a:r>
              <a:rPr kumimoji="1" lang="en-US" altLang="ja-JP" sz="1000" b="1"/>
              <a:t>×</a:t>
            </a:r>
            <a:r>
              <a:rPr kumimoji="1" lang="ja-JP" altLang="en-US" sz="1000" b="1"/>
              <a:t> ブレ </a:t>
            </a:r>
            <a:r>
              <a:rPr kumimoji="1" lang="en-US" altLang="ja-JP" sz="1000" b="1"/>
              <a:t>×</a:t>
            </a:r>
            <a:r>
              <a:rPr kumimoji="1" lang="ja-JP" altLang="en-US" sz="1000" b="1"/>
              <a:t> 部位防御係数 </a:t>
            </a:r>
            <a:r>
              <a:rPr kumimoji="1" lang="en-US" altLang="ja-JP" sz="1000" b="1"/>
              <a:t>×</a:t>
            </a:r>
            <a:r>
              <a:rPr kumimoji="1" lang="ja-JP" altLang="en-US" sz="1000" b="1"/>
              <a:t> 相性係数 </a:t>
            </a:r>
            <a:r>
              <a:rPr kumimoji="1" lang="en-US" altLang="ja-JP" sz="1000" b="1"/>
              <a:t>×</a:t>
            </a:r>
            <a:r>
              <a:rPr kumimoji="1" lang="ja-JP" altLang="en-US" sz="1000" b="1"/>
              <a:t> 属性係数 </a:t>
            </a:r>
            <a:r>
              <a:rPr kumimoji="1" lang="en-US" altLang="ja-JP" sz="1000" b="1"/>
              <a:t>×</a:t>
            </a:r>
            <a:r>
              <a:rPr kumimoji="1" lang="ja-JP" altLang="en-US" sz="1000" b="1"/>
              <a:t> 弱点係数 </a:t>
            </a:r>
            <a:r>
              <a:rPr kumimoji="1" lang="en-US" altLang="ja-JP" sz="1000" b="1"/>
              <a:t>×</a:t>
            </a:r>
            <a:r>
              <a:rPr kumimoji="1" lang="ja-JP" altLang="en-US" sz="1000" b="1"/>
              <a:t> 効果係数）</a:t>
            </a:r>
            <a:endParaRPr kumimoji="1" lang="en-US" altLang="ja-JP" sz="1000" b="1"/>
          </a:p>
        </p:txBody>
      </p:sp>
      <p:sp>
        <p:nvSpPr>
          <p:cNvPr id="23" name="テキスト ボックス 22">
            <a:extLst>
              <a:ext uri="{FF2B5EF4-FFF2-40B4-BE49-F238E27FC236}">
                <a16:creationId xmlns:a16="http://schemas.microsoft.com/office/drawing/2014/main" id="{6228041D-C225-49DF-A685-972B4FA97506}"/>
              </a:ext>
            </a:extLst>
          </p:cNvPr>
          <p:cNvSpPr txBox="1"/>
          <p:nvPr/>
        </p:nvSpPr>
        <p:spPr>
          <a:xfrm>
            <a:off x="616515" y="538799"/>
            <a:ext cx="1595309" cy="246221"/>
          </a:xfrm>
          <a:prstGeom prst="rect">
            <a:avLst/>
          </a:prstGeom>
          <a:noFill/>
        </p:spPr>
        <p:txBody>
          <a:bodyPr wrap="none" rtlCol="0">
            <a:spAutoFit/>
          </a:bodyPr>
          <a:lstStyle/>
          <a:p>
            <a:r>
              <a:rPr kumimoji="1" lang="ja-JP" altLang="en-US" sz="1000" b="1"/>
              <a:t>・ＴＲ必殺技のダメージ</a:t>
            </a:r>
            <a:endParaRPr kumimoji="1" lang="ja-JP" altLang="en-US" sz="1000" b="1">
              <a:solidFill>
                <a:srgbClr val="FF0000"/>
              </a:solidFill>
            </a:endParaRPr>
          </a:p>
        </p:txBody>
      </p:sp>
      <p:sp>
        <p:nvSpPr>
          <p:cNvPr id="24" name="テキスト ボックス 23">
            <a:extLst>
              <a:ext uri="{FF2B5EF4-FFF2-40B4-BE49-F238E27FC236}">
                <a16:creationId xmlns:a16="http://schemas.microsoft.com/office/drawing/2014/main" id="{B00C7C2E-FFAC-4824-90E4-F0AD68EF5E55}"/>
              </a:ext>
            </a:extLst>
          </p:cNvPr>
          <p:cNvSpPr txBox="1"/>
          <p:nvPr/>
        </p:nvSpPr>
        <p:spPr>
          <a:xfrm>
            <a:off x="901732" y="1301373"/>
            <a:ext cx="1043876" cy="246221"/>
          </a:xfrm>
          <a:prstGeom prst="rect">
            <a:avLst/>
          </a:prstGeom>
          <a:noFill/>
        </p:spPr>
        <p:txBody>
          <a:bodyPr wrap="none" rtlCol="0">
            <a:spAutoFit/>
          </a:bodyPr>
          <a:lstStyle/>
          <a:p>
            <a:r>
              <a:rPr kumimoji="1" lang="en-US" altLang="ja-JP" sz="1000" b="1"/>
              <a:t>-</a:t>
            </a:r>
            <a:r>
              <a:rPr kumimoji="1" lang="ja-JP" altLang="en-US" sz="1000" b="1"/>
              <a:t> クリティカル</a:t>
            </a:r>
          </a:p>
        </p:txBody>
      </p:sp>
      <p:sp>
        <p:nvSpPr>
          <p:cNvPr id="25" name="テキスト ボックス 24">
            <a:extLst>
              <a:ext uri="{FF2B5EF4-FFF2-40B4-BE49-F238E27FC236}">
                <a16:creationId xmlns:a16="http://schemas.microsoft.com/office/drawing/2014/main" id="{4BA40CFE-FC1A-49A6-8A5B-E581C7561F2B}"/>
              </a:ext>
            </a:extLst>
          </p:cNvPr>
          <p:cNvSpPr txBox="1"/>
          <p:nvPr/>
        </p:nvSpPr>
        <p:spPr>
          <a:xfrm>
            <a:off x="987699" y="1557016"/>
            <a:ext cx="3903633" cy="523220"/>
          </a:xfrm>
          <a:prstGeom prst="rect">
            <a:avLst/>
          </a:prstGeom>
          <a:noFill/>
        </p:spPr>
        <p:txBody>
          <a:bodyPr wrap="none" rtlCol="0">
            <a:spAutoFit/>
          </a:bodyPr>
          <a:lstStyle/>
          <a:p>
            <a:r>
              <a:rPr kumimoji="1" lang="ja-JP" altLang="en-US" sz="1000"/>
              <a:t>ＴＲカードのクリティカル発生率はレア度ごとに決まっている。</a:t>
            </a:r>
            <a:endParaRPr kumimoji="1" lang="en-US" altLang="ja-JP" sz="1000"/>
          </a:p>
          <a:p>
            <a:r>
              <a:rPr kumimoji="1" lang="ja-JP" altLang="en-US" sz="1000"/>
              <a:t>また、ダメージ倍率は、通常と同様</a:t>
            </a:r>
            <a:r>
              <a:rPr kumimoji="1" lang="ja-JP" altLang="en-US" b="1">
                <a:solidFill>
                  <a:srgbClr val="00B0F0"/>
                </a:solidFill>
              </a:rPr>
              <a:t>一律２倍</a:t>
            </a:r>
            <a:r>
              <a:rPr kumimoji="1" lang="ja-JP" altLang="en-US" sz="1000"/>
              <a:t>とする。</a:t>
            </a:r>
            <a:endParaRPr kumimoji="1" lang="en-US" altLang="ja-JP" sz="800"/>
          </a:p>
        </p:txBody>
      </p:sp>
      <p:graphicFrame>
        <p:nvGraphicFramePr>
          <p:cNvPr id="26" name="表 25">
            <a:extLst>
              <a:ext uri="{FF2B5EF4-FFF2-40B4-BE49-F238E27FC236}">
                <a16:creationId xmlns:a16="http://schemas.microsoft.com/office/drawing/2014/main" id="{96FDFC95-330E-4066-B1D2-611FD46D2F93}"/>
              </a:ext>
            </a:extLst>
          </p:cNvPr>
          <p:cNvGraphicFramePr>
            <a:graphicFrameLocks noGrp="1"/>
          </p:cNvGraphicFramePr>
          <p:nvPr>
            <p:extLst>
              <p:ext uri="{D42A27DB-BD31-4B8C-83A1-F6EECF244321}">
                <p14:modId xmlns:p14="http://schemas.microsoft.com/office/powerpoint/2010/main" val="1860125962"/>
              </p:ext>
            </p:extLst>
          </p:nvPr>
        </p:nvGraphicFramePr>
        <p:xfrm>
          <a:off x="4978541" y="1376807"/>
          <a:ext cx="1197610" cy="1463040"/>
        </p:xfrm>
        <a:graphic>
          <a:graphicData uri="http://schemas.openxmlformats.org/drawingml/2006/table">
            <a:tbl>
              <a:tblPr firstRow="1" bandRow="1">
                <a:tableStyleId>{5C22544A-7EE6-4342-B048-85BDC9FD1C3A}</a:tableStyleId>
              </a:tblPr>
              <a:tblGrid>
                <a:gridCol w="598805">
                  <a:extLst>
                    <a:ext uri="{9D8B030D-6E8A-4147-A177-3AD203B41FA5}">
                      <a16:colId xmlns:a16="http://schemas.microsoft.com/office/drawing/2014/main" val="694742849"/>
                    </a:ext>
                  </a:extLst>
                </a:gridCol>
                <a:gridCol w="598805">
                  <a:extLst>
                    <a:ext uri="{9D8B030D-6E8A-4147-A177-3AD203B41FA5}">
                      <a16:colId xmlns:a16="http://schemas.microsoft.com/office/drawing/2014/main" val="2703118742"/>
                    </a:ext>
                  </a:extLst>
                </a:gridCol>
              </a:tblGrid>
              <a:tr h="0">
                <a:tc>
                  <a:txBody>
                    <a:bodyPr/>
                    <a:lstStyle/>
                    <a:p>
                      <a:r>
                        <a:rPr kumimoji="1" lang="ja-JP" altLang="en-US" sz="1000"/>
                        <a:t>レア度</a:t>
                      </a:r>
                    </a:p>
                  </a:txBody>
                  <a:tcPr/>
                </a:tc>
                <a:tc>
                  <a:txBody>
                    <a:bodyPr/>
                    <a:lstStyle/>
                    <a:p>
                      <a:r>
                        <a:rPr kumimoji="1" lang="ja-JP" altLang="en-US" sz="1000"/>
                        <a:t>発生率</a:t>
                      </a:r>
                    </a:p>
                  </a:txBody>
                  <a:tcPr/>
                </a:tc>
                <a:extLst>
                  <a:ext uri="{0D108BD9-81ED-4DB2-BD59-A6C34878D82A}">
                    <a16:rowId xmlns:a16="http://schemas.microsoft.com/office/drawing/2014/main" val="3201829351"/>
                  </a:ext>
                </a:extLst>
              </a:tr>
              <a:tr h="0">
                <a:tc>
                  <a:txBody>
                    <a:bodyPr/>
                    <a:lstStyle/>
                    <a:p>
                      <a:r>
                        <a:rPr kumimoji="1" lang="ja-JP" altLang="en-US" sz="1000"/>
                        <a:t>★</a:t>
                      </a:r>
                      <a:r>
                        <a:rPr kumimoji="1" lang="en-US" altLang="ja-JP" sz="1000"/>
                        <a:t>5</a:t>
                      </a:r>
                      <a:endParaRPr kumimoji="1" lang="ja-JP" altLang="en-US" sz="1000"/>
                    </a:p>
                  </a:txBody>
                  <a:tcPr/>
                </a:tc>
                <a:tc>
                  <a:txBody>
                    <a:bodyPr/>
                    <a:lstStyle/>
                    <a:p>
                      <a:r>
                        <a:rPr kumimoji="1" lang="en-US" altLang="ja-JP" sz="1000"/>
                        <a:t>10%</a:t>
                      </a:r>
                      <a:endParaRPr kumimoji="1" lang="ja-JP" altLang="en-US" sz="1000"/>
                    </a:p>
                  </a:txBody>
                  <a:tcPr/>
                </a:tc>
                <a:extLst>
                  <a:ext uri="{0D108BD9-81ED-4DB2-BD59-A6C34878D82A}">
                    <a16:rowId xmlns:a16="http://schemas.microsoft.com/office/drawing/2014/main" val="2848924494"/>
                  </a:ext>
                </a:extLst>
              </a:tr>
              <a:tr h="0">
                <a:tc>
                  <a:txBody>
                    <a:bodyPr/>
                    <a:lstStyle/>
                    <a:p>
                      <a:r>
                        <a:rPr kumimoji="1" lang="ja-JP" altLang="en-US" sz="1000"/>
                        <a:t>★</a:t>
                      </a:r>
                      <a:r>
                        <a:rPr kumimoji="1" lang="en-US" altLang="ja-JP" sz="1000"/>
                        <a:t>4</a:t>
                      </a:r>
                      <a:endParaRPr kumimoji="1" lang="ja-JP" altLang="en-US" sz="1000"/>
                    </a:p>
                  </a:txBody>
                  <a:tcPr/>
                </a:tc>
                <a:tc>
                  <a:txBody>
                    <a:bodyPr/>
                    <a:lstStyle/>
                    <a:p>
                      <a:r>
                        <a:rPr kumimoji="1" lang="en-US" altLang="ja-JP" sz="1000"/>
                        <a:t>8%</a:t>
                      </a:r>
                      <a:endParaRPr kumimoji="1" lang="ja-JP" altLang="en-US" sz="1000"/>
                    </a:p>
                  </a:txBody>
                  <a:tcPr/>
                </a:tc>
                <a:extLst>
                  <a:ext uri="{0D108BD9-81ED-4DB2-BD59-A6C34878D82A}">
                    <a16:rowId xmlns:a16="http://schemas.microsoft.com/office/drawing/2014/main" val="201807210"/>
                  </a:ext>
                </a:extLst>
              </a:tr>
              <a:tr h="0">
                <a:tc>
                  <a:txBody>
                    <a:bodyPr/>
                    <a:lstStyle/>
                    <a:p>
                      <a:r>
                        <a:rPr kumimoji="1" lang="ja-JP" altLang="en-US" sz="1000"/>
                        <a:t>★</a:t>
                      </a:r>
                      <a:r>
                        <a:rPr kumimoji="1" lang="en-US" altLang="ja-JP" sz="1000"/>
                        <a:t>3</a:t>
                      </a:r>
                      <a:endParaRPr kumimoji="1" lang="ja-JP" altLang="en-US" sz="1000"/>
                    </a:p>
                  </a:txBody>
                  <a:tcPr/>
                </a:tc>
                <a:tc>
                  <a:txBody>
                    <a:bodyPr/>
                    <a:lstStyle/>
                    <a:p>
                      <a:r>
                        <a:rPr kumimoji="1" lang="en-US" altLang="ja-JP" sz="1000"/>
                        <a:t>7%</a:t>
                      </a:r>
                      <a:endParaRPr kumimoji="1" lang="ja-JP" altLang="en-US" sz="1000"/>
                    </a:p>
                  </a:txBody>
                  <a:tcPr/>
                </a:tc>
                <a:extLst>
                  <a:ext uri="{0D108BD9-81ED-4DB2-BD59-A6C34878D82A}">
                    <a16:rowId xmlns:a16="http://schemas.microsoft.com/office/drawing/2014/main" val="2051130124"/>
                  </a:ext>
                </a:extLst>
              </a:tr>
              <a:tr h="0">
                <a:tc>
                  <a:txBody>
                    <a:bodyPr/>
                    <a:lstStyle/>
                    <a:p>
                      <a:r>
                        <a:rPr kumimoji="1" lang="ja-JP" altLang="en-US" sz="1000"/>
                        <a:t>★</a:t>
                      </a:r>
                      <a:r>
                        <a:rPr kumimoji="1" lang="en-US" altLang="ja-JP" sz="1000"/>
                        <a:t>2</a:t>
                      </a:r>
                      <a:endParaRPr kumimoji="1" lang="ja-JP" altLang="en-US" sz="1000"/>
                    </a:p>
                  </a:txBody>
                  <a:tcPr/>
                </a:tc>
                <a:tc>
                  <a:txBody>
                    <a:bodyPr/>
                    <a:lstStyle/>
                    <a:p>
                      <a:r>
                        <a:rPr kumimoji="1" lang="en-US" altLang="ja-JP" sz="1000"/>
                        <a:t>6%</a:t>
                      </a:r>
                      <a:endParaRPr kumimoji="1" lang="ja-JP" altLang="en-US" sz="1000"/>
                    </a:p>
                  </a:txBody>
                  <a:tcPr/>
                </a:tc>
                <a:extLst>
                  <a:ext uri="{0D108BD9-81ED-4DB2-BD59-A6C34878D82A}">
                    <a16:rowId xmlns:a16="http://schemas.microsoft.com/office/drawing/2014/main" val="2137188411"/>
                  </a:ext>
                </a:extLst>
              </a:tr>
              <a:tr h="0">
                <a:tc>
                  <a:txBody>
                    <a:bodyPr/>
                    <a:lstStyle/>
                    <a:p>
                      <a:r>
                        <a:rPr kumimoji="1" lang="ja-JP" altLang="en-US" sz="1000"/>
                        <a:t>★</a:t>
                      </a:r>
                      <a:r>
                        <a:rPr kumimoji="1" lang="en-US" altLang="ja-JP" sz="1000"/>
                        <a:t>1</a:t>
                      </a:r>
                      <a:endParaRPr kumimoji="1" lang="ja-JP" altLang="en-US" sz="1000"/>
                    </a:p>
                  </a:txBody>
                  <a:tcPr/>
                </a:tc>
                <a:tc>
                  <a:txBody>
                    <a:bodyPr/>
                    <a:lstStyle/>
                    <a:p>
                      <a:r>
                        <a:rPr kumimoji="1" lang="en-US" altLang="ja-JP" sz="1000"/>
                        <a:t>5%</a:t>
                      </a:r>
                      <a:endParaRPr kumimoji="1" lang="ja-JP" altLang="en-US" sz="1000"/>
                    </a:p>
                  </a:txBody>
                  <a:tcPr/>
                </a:tc>
                <a:extLst>
                  <a:ext uri="{0D108BD9-81ED-4DB2-BD59-A6C34878D82A}">
                    <a16:rowId xmlns:a16="http://schemas.microsoft.com/office/drawing/2014/main" val="3968931903"/>
                  </a:ext>
                </a:extLst>
              </a:tr>
            </a:tbl>
          </a:graphicData>
        </a:graphic>
      </p:graphicFrame>
      <p:sp>
        <p:nvSpPr>
          <p:cNvPr id="27" name="テキスト ボックス 26">
            <a:extLst>
              <a:ext uri="{FF2B5EF4-FFF2-40B4-BE49-F238E27FC236}">
                <a16:creationId xmlns:a16="http://schemas.microsoft.com/office/drawing/2014/main" id="{DCFCDD16-92C6-4575-93C6-7E03F142E520}"/>
              </a:ext>
            </a:extLst>
          </p:cNvPr>
          <p:cNvSpPr txBox="1"/>
          <p:nvPr/>
        </p:nvSpPr>
        <p:spPr>
          <a:xfrm>
            <a:off x="987699" y="2091761"/>
            <a:ext cx="530915" cy="246221"/>
          </a:xfrm>
          <a:prstGeom prst="rect">
            <a:avLst/>
          </a:prstGeom>
          <a:noFill/>
        </p:spPr>
        <p:txBody>
          <a:bodyPr wrap="none" rtlCol="0">
            <a:spAutoFit/>
          </a:bodyPr>
          <a:lstStyle/>
          <a:p>
            <a:r>
              <a:rPr kumimoji="1" lang="en-US" altLang="ja-JP" sz="1000" b="1"/>
              <a:t>-</a:t>
            </a:r>
            <a:r>
              <a:rPr kumimoji="1" lang="ja-JP" altLang="en-US" sz="1000" b="1"/>
              <a:t> ブレ</a:t>
            </a:r>
          </a:p>
        </p:txBody>
      </p:sp>
      <p:sp>
        <p:nvSpPr>
          <p:cNvPr id="28" name="テキスト ボックス 27">
            <a:extLst>
              <a:ext uri="{FF2B5EF4-FFF2-40B4-BE49-F238E27FC236}">
                <a16:creationId xmlns:a16="http://schemas.microsoft.com/office/drawing/2014/main" id="{89A99472-5FC7-4D68-B310-7E38FECAB8CE}"/>
              </a:ext>
            </a:extLst>
          </p:cNvPr>
          <p:cNvSpPr txBox="1"/>
          <p:nvPr/>
        </p:nvSpPr>
        <p:spPr>
          <a:xfrm>
            <a:off x="1073666" y="2347404"/>
            <a:ext cx="2492990" cy="523220"/>
          </a:xfrm>
          <a:prstGeom prst="rect">
            <a:avLst/>
          </a:prstGeom>
          <a:noFill/>
        </p:spPr>
        <p:txBody>
          <a:bodyPr wrap="none" rtlCol="0">
            <a:spAutoFit/>
          </a:bodyPr>
          <a:lstStyle/>
          <a:p>
            <a:r>
              <a:rPr kumimoji="1" lang="ja-JP" altLang="en-US" sz="1000"/>
              <a:t>通常攻撃の１ヒットと同じブレとする。</a:t>
            </a:r>
            <a:endParaRPr kumimoji="1" lang="en-US" altLang="ja-JP" sz="1000"/>
          </a:p>
          <a:p>
            <a:r>
              <a:rPr kumimoji="1" lang="en-US" altLang="ja-JP" b="1">
                <a:solidFill>
                  <a:srgbClr val="00B0F0"/>
                </a:solidFill>
              </a:rPr>
              <a:t>0.8</a:t>
            </a:r>
            <a:r>
              <a:rPr kumimoji="1" lang="ja-JP" altLang="en-US" b="1">
                <a:solidFill>
                  <a:srgbClr val="00B0F0"/>
                </a:solidFill>
              </a:rPr>
              <a:t>倍～</a:t>
            </a:r>
            <a:r>
              <a:rPr kumimoji="1" lang="en-US" altLang="ja-JP" b="1">
                <a:solidFill>
                  <a:srgbClr val="00B0F0"/>
                </a:solidFill>
              </a:rPr>
              <a:t>1.2</a:t>
            </a:r>
            <a:r>
              <a:rPr kumimoji="1" lang="ja-JP" altLang="en-US" b="1">
                <a:solidFill>
                  <a:srgbClr val="00B0F0"/>
                </a:solidFill>
              </a:rPr>
              <a:t>倍</a:t>
            </a:r>
            <a:endParaRPr kumimoji="1" lang="en-US" altLang="ja-JP" b="1">
              <a:solidFill>
                <a:srgbClr val="00B0F0"/>
              </a:solidFill>
            </a:endParaRPr>
          </a:p>
        </p:txBody>
      </p:sp>
      <p:sp>
        <p:nvSpPr>
          <p:cNvPr id="29" name="テキスト ボックス 28">
            <a:extLst>
              <a:ext uri="{FF2B5EF4-FFF2-40B4-BE49-F238E27FC236}">
                <a16:creationId xmlns:a16="http://schemas.microsoft.com/office/drawing/2014/main" id="{149884D1-FAF2-4EBD-A19F-5A2902268BD6}"/>
              </a:ext>
            </a:extLst>
          </p:cNvPr>
          <p:cNvSpPr txBox="1"/>
          <p:nvPr/>
        </p:nvSpPr>
        <p:spPr>
          <a:xfrm>
            <a:off x="717183" y="3183134"/>
            <a:ext cx="825867" cy="246221"/>
          </a:xfrm>
          <a:prstGeom prst="rect">
            <a:avLst/>
          </a:prstGeom>
          <a:noFill/>
        </p:spPr>
        <p:txBody>
          <a:bodyPr wrap="none" rtlCol="0">
            <a:spAutoFit/>
          </a:bodyPr>
          <a:lstStyle/>
          <a:p>
            <a:r>
              <a:rPr kumimoji="1" lang="ja-JP" altLang="en-US" sz="1000" b="1"/>
              <a:t>・追加効果</a:t>
            </a:r>
            <a:endParaRPr kumimoji="1" lang="ja-JP" altLang="en-US" sz="1000" b="1">
              <a:solidFill>
                <a:srgbClr val="FF0000"/>
              </a:solidFill>
            </a:endParaRPr>
          </a:p>
        </p:txBody>
      </p:sp>
      <p:sp>
        <p:nvSpPr>
          <p:cNvPr id="30" name="テキスト ボックス 29">
            <a:extLst>
              <a:ext uri="{FF2B5EF4-FFF2-40B4-BE49-F238E27FC236}">
                <a16:creationId xmlns:a16="http://schemas.microsoft.com/office/drawing/2014/main" id="{68658C7A-4359-4464-A1C8-0953856BBD25}"/>
              </a:ext>
            </a:extLst>
          </p:cNvPr>
          <p:cNvSpPr txBox="1"/>
          <p:nvPr/>
        </p:nvSpPr>
        <p:spPr>
          <a:xfrm>
            <a:off x="901732" y="3456817"/>
            <a:ext cx="3817071" cy="400110"/>
          </a:xfrm>
          <a:prstGeom prst="rect">
            <a:avLst/>
          </a:prstGeom>
          <a:noFill/>
        </p:spPr>
        <p:txBody>
          <a:bodyPr wrap="none" rtlCol="0">
            <a:spAutoFit/>
          </a:bodyPr>
          <a:lstStyle/>
          <a:p>
            <a:r>
              <a:rPr kumimoji="1" lang="ja-JP" altLang="en-US" sz="1000">
                <a:latin typeface="+mn-ea"/>
              </a:rPr>
              <a:t>ダメージに加えなにか追加効果がある場合も想定される。</a:t>
            </a:r>
            <a:endParaRPr kumimoji="1" lang="en-US" altLang="ja-JP" sz="1000">
              <a:latin typeface="+mn-ea"/>
            </a:endParaRPr>
          </a:p>
          <a:p>
            <a:r>
              <a:rPr kumimoji="1" lang="ja-JP" altLang="en-US" sz="1000">
                <a:latin typeface="+mn-ea"/>
              </a:rPr>
              <a:t>効果と同様、各</a:t>
            </a:r>
            <a:r>
              <a:rPr kumimoji="1" lang="en-US" altLang="ja-JP" sz="1000">
                <a:latin typeface="+mn-ea"/>
              </a:rPr>
              <a:t>TR</a:t>
            </a:r>
            <a:r>
              <a:rPr kumimoji="1" lang="ja-JP" altLang="en-US" sz="1000">
                <a:latin typeface="+mn-ea"/>
              </a:rPr>
              <a:t>スキルに効果を設定できるようにしておく。</a:t>
            </a:r>
            <a:endParaRPr kumimoji="1" lang="en-US" altLang="ja-JP" sz="800">
              <a:latin typeface="+mn-ea"/>
            </a:endParaRPr>
          </a:p>
        </p:txBody>
      </p:sp>
    </p:spTree>
    <p:extLst>
      <p:ext uri="{BB962C8B-B14F-4D97-AF65-F5344CB8AC3E}">
        <p14:creationId xmlns:p14="http://schemas.microsoft.com/office/powerpoint/2010/main" val="26157654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13</a:t>
            </a:fld>
            <a:endParaRPr kumimoji="1" lang="ja-JP" altLang="en-US"/>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538799"/>
            <a:ext cx="954107" cy="276999"/>
          </a:xfrm>
          <a:prstGeom prst="rect">
            <a:avLst/>
          </a:prstGeom>
          <a:noFill/>
        </p:spPr>
        <p:txBody>
          <a:bodyPr wrap="none" rtlCol="0">
            <a:spAutoFit/>
          </a:bodyPr>
          <a:lstStyle/>
          <a:p>
            <a:r>
              <a:rPr kumimoji="1" lang="ja-JP" altLang="en-US" sz="1200" b="1">
                <a:latin typeface="+mn-ea"/>
              </a:rPr>
              <a:t>○回復系１</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236221"/>
            <a:ext cx="954107" cy="246221"/>
          </a:xfrm>
          <a:prstGeom prst="rect">
            <a:avLst/>
          </a:prstGeom>
          <a:noFill/>
        </p:spPr>
        <p:txBody>
          <a:bodyPr wrap="none" rtlCol="0">
            <a:spAutoFit/>
          </a:bodyPr>
          <a:lstStyle/>
          <a:p>
            <a:r>
              <a:rPr kumimoji="1" lang="ja-JP" altLang="en-US" sz="1000" b="1"/>
              <a:t>・回復値計算</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870615"/>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125700"/>
            <a:ext cx="1467068" cy="246221"/>
          </a:xfrm>
          <a:prstGeom prst="rect">
            <a:avLst/>
          </a:prstGeom>
          <a:noFill/>
        </p:spPr>
        <p:txBody>
          <a:bodyPr wrap="none" rtlCol="0">
            <a:spAutoFit/>
          </a:bodyPr>
          <a:lstStyle/>
          <a:p>
            <a:r>
              <a:rPr kumimoji="1" lang="ja-JP" altLang="en-US" sz="1000">
                <a:latin typeface="+mn-ea"/>
              </a:rPr>
              <a:t>直接的な回復をする。</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482442"/>
            <a:ext cx="4121641" cy="400110"/>
          </a:xfrm>
          <a:prstGeom prst="rect">
            <a:avLst/>
          </a:prstGeom>
          <a:noFill/>
        </p:spPr>
        <p:txBody>
          <a:bodyPr wrap="none" rtlCol="0">
            <a:spAutoFit/>
          </a:bodyPr>
          <a:lstStyle/>
          <a:p>
            <a:r>
              <a:rPr kumimoji="1" lang="ja-JP" altLang="en-US" sz="1000"/>
              <a:t>基本的に攻撃系と同様の計算を行うが、参照する数値が</a:t>
            </a:r>
            <a:r>
              <a:rPr kumimoji="1" lang="en-US" altLang="ja-JP" sz="1000" b="1">
                <a:solidFill>
                  <a:schemeClr val="accent2"/>
                </a:solidFill>
              </a:rPr>
              <a:t>DEF</a:t>
            </a:r>
            <a:r>
              <a:rPr kumimoji="1" lang="ja-JP" altLang="en-US" sz="1000"/>
              <a:t>となる。</a:t>
            </a:r>
            <a:endParaRPr kumimoji="1" lang="en-US" altLang="ja-JP" sz="1000"/>
          </a:p>
          <a:p>
            <a:r>
              <a:rPr kumimoji="1" lang="ja-JP" altLang="en-US" sz="1000"/>
              <a:t>それ以外については基本方針は攻撃系と同じ。</a:t>
            </a:r>
            <a:endParaRPr kumimoji="1" lang="en-US" altLang="ja-JP" sz="1000"/>
          </a:p>
        </p:txBody>
      </p:sp>
      <p:sp>
        <p:nvSpPr>
          <p:cNvPr id="22" name="テキスト ボックス 21">
            <a:extLst>
              <a:ext uri="{FF2B5EF4-FFF2-40B4-BE49-F238E27FC236}">
                <a16:creationId xmlns:a16="http://schemas.microsoft.com/office/drawing/2014/main" id="{11D1453B-C33F-4454-849D-3415B88E0B6C}"/>
              </a:ext>
            </a:extLst>
          </p:cNvPr>
          <p:cNvSpPr txBox="1"/>
          <p:nvPr/>
        </p:nvSpPr>
        <p:spPr>
          <a:xfrm>
            <a:off x="760775" y="1580301"/>
            <a:ext cx="825867" cy="246221"/>
          </a:xfrm>
          <a:prstGeom prst="rect">
            <a:avLst/>
          </a:prstGeom>
          <a:noFill/>
        </p:spPr>
        <p:txBody>
          <a:bodyPr wrap="none" rtlCol="0">
            <a:spAutoFit/>
          </a:bodyPr>
          <a:lstStyle/>
          <a:p>
            <a:r>
              <a:rPr kumimoji="1" lang="ja-JP" altLang="en-US" sz="1000" b="1"/>
              <a:t>・回復対象</a:t>
            </a:r>
            <a:endParaRPr kumimoji="1" lang="en-US" altLang="ja-JP" sz="1000" b="1"/>
          </a:p>
        </p:txBody>
      </p:sp>
      <p:sp>
        <p:nvSpPr>
          <p:cNvPr id="23" name="テキスト ボックス 22">
            <a:extLst>
              <a:ext uri="{FF2B5EF4-FFF2-40B4-BE49-F238E27FC236}">
                <a16:creationId xmlns:a16="http://schemas.microsoft.com/office/drawing/2014/main" id="{176950B5-85A1-4F1D-BF72-747D752B11ED}"/>
              </a:ext>
            </a:extLst>
          </p:cNvPr>
          <p:cNvSpPr txBox="1"/>
          <p:nvPr/>
        </p:nvSpPr>
        <p:spPr>
          <a:xfrm>
            <a:off x="845301" y="1826522"/>
            <a:ext cx="4031873" cy="246221"/>
          </a:xfrm>
          <a:prstGeom prst="rect">
            <a:avLst/>
          </a:prstGeom>
          <a:noFill/>
        </p:spPr>
        <p:txBody>
          <a:bodyPr wrap="none" rtlCol="0">
            <a:spAutoFit/>
          </a:bodyPr>
          <a:lstStyle/>
          <a:p>
            <a:r>
              <a:rPr kumimoji="1" lang="ja-JP" altLang="en-US" sz="1000"/>
              <a:t>回復対象は、部隊であり、回復については個別割りふりはしない。</a:t>
            </a:r>
            <a:endParaRPr kumimoji="1" lang="en-US" altLang="ja-JP" sz="1000"/>
          </a:p>
        </p:txBody>
      </p:sp>
      <p:sp>
        <p:nvSpPr>
          <p:cNvPr id="33" name="テキスト ボックス 32">
            <a:extLst>
              <a:ext uri="{FF2B5EF4-FFF2-40B4-BE49-F238E27FC236}">
                <a16:creationId xmlns:a16="http://schemas.microsoft.com/office/drawing/2014/main" id="{DDD7633C-01E0-4CB5-A992-1BA73C3D4DD6}"/>
              </a:ext>
            </a:extLst>
          </p:cNvPr>
          <p:cNvSpPr txBox="1"/>
          <p:nvPr/>
        </p:nvSpPr>
        <p:spPr>
          <a:xfrm>
            <a:off x="760775" y="2945907"/>
            <a:ext cx="1467068" cy="246221"/>
          </a:xfrm>
          <a:prstGeom prst="rect">
            <a:avLst/>
          </a:prstGeom>
          <a:noFill/>
        </p:spPr>
        <p:txBody>
          <a:bodyPr wrap="none" rtlCol="0">
            <a:spAutoFit/>
          </a:bodyPr>
          <a:lstStyle/>
          <a:p>
            <a:r>
              <a:rPr kumimoji="1" lang="ja-JP" altLang="en-US" sz="1000" b="1"/>
              <a:t>・ＴＲカードの回復力</a:t>
            </a:r>
            <a:endParaRPr kumimoji="1" lang="ja-JP" altLang="en-US" sz="1000" b="1">
              <a:solidFill>
                <a:srgbClr val="FF0000"/>
              </a:solidFill>
            </a:endParaRPr>
          </a:p>
        </p:txBody>
      </p:sp>
      <p:sp>
        <p:nvSpPr>
          <p:cNvPr id="34" name="テキスト ボックス 33">
            <a:extLst>
              <a:ext uri="{FF2B5EF4-FFF2-40B4-BE49-F238E27FC236}">
                <a16:creationId xmlns:a16="http://schemas.microsoft.com/office/drawing/2014/main" id="{5AE3B8EE-8610-4ADA-8B20-FECE9220BA00}"/>
              </a:ext>
            </a:extLst>
          </p:cNvPr>
          <p:cNvSpPr txBox="1"/>
          <p:nvPr/>
        </p:nvSpPr>
        <p:spPr>
          <a:xfrm>
            <a:off x="1045992" y="3288198"/>
            <a:ext cx="5293437" cy="246221"/>
          </a:xfrm>
          <a:prstGeom prst="rect">
            <a:avLst/>
          </a:prstGeom>
          <a:solidFill>
            <a:schemeClr val="accent5">
              <a:lumMod val="40000"/>
              <a:lumOff val="60000"/>
            </a:schemeClr>
          </a:solidFill>
        </p:spPr>
        <p:txBody>
          <a:bodyPr wrap="none" rtlCol="0">
            <a:spAutoFit/>
          </a:bodyPr>
          <a:lstStyle/>
          <a:p>
            <a:r>
              <a:rPr kumimoji="1" lang="ja-JP" altLang="en-US" sz="1000" b="1"/>
              <a:t>ＴＲ必殺回復力＝（ＴＲカードの</a:t>
            </a:r>
            <a:r>
              <a:rPr kumimoji="1" lang="en-US" altLang="ja-JP" sz="1000" b="1"/>
              <a:t>DEF</a:t>
            </a:r>
            <a:r>
              <a:rPr kumimoji="1" lang="ja-JP" altLang="en-US" sz="1000" b="1"/>
              <a:t>値 </a:t>
            </a:r>
            <a:r>
              <a:rPr kumimoji="1" lang="en-US" altLang="ja-JP" sz="1000" b="1"/>
              <a:t>×</a:t>
            </a:r>
            <a:r>
              <a:rPr kumimoji="1" lang="ja-JP" altLang="en-US" sz="1000" b="1"/>
              <a:t> （</a:t>
            </a:r>
            <a:r>
              <a:rPr kumimoji="1" lang="en-US" altLang="ja-JP" sz="1000" b="1"/>
              <a:t>1</a:t>
            </a:r>
            <a:r>
              <a:rPr kumimoji="1" lang="ja-JP" altLang="en-US" sz="1000" b="1"/>
              <a:t> </a:t>
            </a:r>
            <a:r>
              <a:rPr kumimoji="1" lang="en-US" altLang="ja-JP" sz="1000" b="1"/>
              <a:t>+</a:t>
            </a:r>
            <a:r>
              <a:rPr kumimoji="1" lang="ja-JP" altLang="en-US" sz="1000" b="1"/>
              <a:t>（</a:t>
            </a:r>
            <a:r>
              <a:rPr kumimoji="1" lang="en-US" altLang="ja-JP" sz="1000" b="1"/>
              <a:t>TR</a:t>
            </a:r>
            <a:r>
              <a:rPr kumimoji="1" lang="ja-JP" altLang="en-US" sz="1000" b="1"/>
              <a:t>カード</a:t>
            </a:r>
            <a:r>
              <a:rPr kumimoji="1" lang="en-US" altLang="ja-JP" sz="1000" b="1"/>
              <a:t>LV</a:t>
            </a:r>
            <a:r>
              <a:rPr kumimoji="1" lang="ja-JP" altLang="en-US" sz="1000" b="1"/>
              <a:t> </a:t>
            </a:r>
            <a:r>
              <a:rPr kumimoji="1" lang="en-US" altLang="ja-JP" sz="1000" b="1"/>
              <a:t>/</a:t>
            </a:r>
            <a:r>
              <a:rPr kumimoji="1" lang="ja-JP" altLang="en-US" sz="1000" b="1"/>
              <a:t> </a:t>
            </a:r>
            <a:r>
              <a:rPr kumimoji="1" lang="en-US" altLang="ja-JP" sz="1000" b="1"/>
              <a:t>100</a:t>
            </a:r>
            <a:r>
              <a:rPr kumimoji="1" lang="ja-JP" altLang="en-US" sz="1000" b="1"/>
              <a:t>）） </a:t>
            </a:r>
            <a:r>
              <a:rPr kumimoji="1" lang="en-US" altLang="ja-JP" sz="1000" b="1"/>
              <a:t>×</a:t>
            </a:r>
            <a:r>
              <a:rPr kumimoji="1" lang="ja-JP" altLang="en-US" sz="1000" b="1"/>
              <a:t> キャラ専用）</a:t>
            </a:r>
            <a:endParaRPr kumimoji="1" lang="en-US" altLang="ja-JP" sz="1000" b="1"/>
          </a:p>
        </p:txBody>
      </p:sp>
      <p:sp>
        <p:nvSpPr>
          <p:cNvPr id="35" name="テキスト ボックス 34">
            <a:extLst>
              <a:ext uri="{FF2B5EF4-FFF2-40B4-BE49-F238E27FC236}">
                <a16:creationId xmlns:a16="http://schemas.microsoft.com/office/drawing/2014/main" id="{93C747AC-3610-4880-AD34-D97F22CCBC20}"/>
              </a:ext>
            </a:extLst>
          </p:cNvPr>
          <p:cNvSpPr txBox="1"/>
          <p:nvPr/>
        </p:nvSpPr>
        <p:spPr>
          <a:xfrm>
            <a:off x="1045468" y="4153099"/>
            <a:ext cx="3490058" cy="246221"/>
          </a:xfrm>
          <a:prstGeom prst="rect">
            <a:avLst/>
          </a:prstGeom>
          <a:solidFill>
            <a:schemeClr val="accent5">
              <a:lumMod val="40000"/>
              <a:lumOff val="60000"/>
            </a:schemeClr>
          </a:solidFill>
        </p:spPr>
        <p:txBody>
          <a:bodyPr wrap="none" rtlCol="0">
            <a:spAutoFit/>
          </a:bodyPr>
          <a:lstStyle/>
          <a:p>
            <a:r>
              <a:rPr kumimoji="1" lang="ja-JP" altLang="en-US" sz="1000" b="1"/>
              <a:t>ＴＲ必殺回復＝（ＴＲ必殺回復力 </a:t>
            </a:r>
            <a:r>
              <a:rPr kumimoji="1" lang="en-US" altLang="ja-JP" sz="1000" b="1"/>
              <a:t>×</a:t>
            </a:r>
            <a:r>
              <a:rPr kumimoji="1" lang="ja-JP" altLang="en-US" sz="1000" b="1"/>
              <a:t> ブレ </a:t>
            </a:r>
            <a:r>
              <a:rPr kumimoji="1" lang="en-US" altLang="ja-JP" sz="1000" b="1"/>
              <a:t>×</a:t>
            </a:r>
            <a:r>
              <a:rPr kumimoji="1" lang="ja-JP" altLang="en-US" sz="1000" b="1"/>
              <a:t> 効果係数）</a:t>
            </a:r>
            <a:endParaRPr kumimoji="1" lang="en-US" altLang="ja-JP" sz="1000" b="1"/>
          </a:p>
        </p:txBody>
      </p:sp>
      <p:sp>
        <p:nvSpPr>
          <p:cNvPr id="36" name="テキスト ボックス 35">
            <a:extLst>
              <a:ext uri="{FF2B5EF4-FFF2-40B4-BE49-F238E27FC236}">
                <a16:creationId xmlns:a16="http://schemas.microsoft.com/office/drawing/2014/main" id="{D5BB5500-2AB4-4E18-9240-BD468F1DAF89}"/>
              </a:ext>
            </a:extLst>
          </p:cNvPr>
          <p:cNvSpPr txBox="1"/>
          <p:nvPr/>
        </p:nvSpPr>
        <p:spPr>
          <a:xfrm>
            <a:off x="760775" y="3734095"/>
            <a:ext cx="1338828" cy="246221"/>
          </a:xfrm>
          <a:prstGeom prst="rect">
            <a:avLst/>
          </a:prstGeom>
          <a:noFill/>
        </p:spPr>
        <p:txBody>
          <a:bodyPr wrap="none" rtlCol="0">
            <a:spAutoFit/>
          </a:bodyPr>
          <a:lstStyle/>
          <a:p>
            <a:r>
              <a:rPr kumimoji="1" lang="ja-JP" altLang="en-US" sz="1000" b="1"/>
              <a:t>・ＴＲ必殺技の回復</a:t>
            </a:r>
            <a:endParaRPr kumimoji="1" lang="ja-JP" altLang="en-US" sz="1000" b="1">
              <a:solidFill>
                <a:srgbClr val="FF0000"/>
              </a:solidFill>
            </a:endParaRPr>
          </a:p>
        </p:txBody>
      </p:sp>
      <p:sp>
        <p:nvSpPr>
          <p:cNvPr id="37" name="テキスト ボックス 36">
            <a:extLst>
              <a:ext uri="{FF2B5EF4-FFF2-40B4-BE49-F238E27FC236}">
                <a16:creationId xmlns:a16="http://schemas.microsoft.com/office/drawing/2014/main" id="{4291D58E-4794-43C7-A5AB-94E318FB4C1B}"/>
              </a:ext>
            </a:extLst>
          </p:cNvPr>
          <p:cNvSpPr txBox="1"/>
          <p:nvPr/>
        </p:nvSpPr>
        <p:spPr>
          <a:xfrm>
            <a:off x="1021037" y="4539874"/>
            <a:ext cx="2877711" cy="246221"/>
          </a:xfrm>
          <a:prstGeom prst="rect">
            <a:avLst/>
          </a:prstGeom>
          <a:noFill/>
        </p:spPr>
        <p:txBody>
          <a:bodyPr wrap="none" rtlCol="0">
            <a:spAutoFit/>
          </a:bodyPr>
          <a:lstStyle/>
          <a:p>
            <a:r>
              <a:rPr kumimoji="1" lang="en-US" altLang="ja-JP" sz="1000"/>
              <a:t>※</a:t>
            </a:r>
            <a:r>
              <a:rPr kumimoji="1" lang="ja-JP" altLang="en-US" sz="1000"/>
              <a:t>クリティカル、ブレ追加効果は攻撃と同様。</a:t>
            </a:r>
            <a:endParaRPr kumimoji="1" lang="en-US" altLang="ja-JP" sz="1000"/>
          </a:p>
        </p:txBody>
      </p:sp>
      <p:sp>
        <p:nvSpPr>
          <p:cNvPr id="38" name="テキスト ボックス 37">
            <a:extLst>
              <a:ext uri="{FF2B5EF4-FFF2-40B4-BE49-F238E27FC236}">
                <a16:creationId xmlns:a16="http://schemas.microsoft.com/office/drawing/2014/main" id="{1D8F90B2-8718-4A99-957E-4ED0B3CB6DE6}"/>
              </a:ext>
            </a:extLst>
          </p:cNvPr>
          <p:cNvSpPr txBox="1"/>
          <p:nvPr/>
        </p:nvSpPr>
        <p:spPr>
          <a:xfrm>
            <a:off x="760775" y="4908368"/>
            <a:ext cx="825867" cy="246221"/>
          </a:xfrm>
          <a:prstGeom prst="rect">
            <a:avLst/>
          </a:prstGeom>
          <a:noFill/>
        </p:spPr>
        <p:txBody>
          <a:bodyPr wrap="none" rtlCol="0">
            <a:spAutoFit/>
          </a:bodyPr>
          <a:lstStyle/>
          <a:p>
            <a:r>
              <a:rPr kumimoji="1" lang="ja-JP" altLang="en-US" sz="1000" b="1"/>
              <a:t>・追加効果</a:t>
            </a:r>
            <a:endParaRPr kumimoji="1" lang="ja-JP" altLang="en-US" sz="1000" b="1">
              <a:solidFill>
                <a:srgbClr val="FF0000"/>
              </a:solidFill>
            </a:endParaRPr>
          </a:p>
        </p:txBody>
      </p:sp>
      <p:sp>
        <p:nvSpPr>
          <p:cNvPr id="39" name="テキスト ボックス 38">
            <a:extLst>
              <a:ext uri="{FF2B5EF4-FFF2-40B4-BE49-F238E27FC236}">
                <a16:creationId xmlns:a16="http://schemas.microsoft.com/office/drawing/2014/main" id="{1E3FE0C2-150F-4800-AD48-E2F80CDADEF9}"/>
              </a:ext>
            </a:extLst>
          </p:cNvPr>
          <p:cNvSpPr txBox="1"/>
          <p:nvPr/>
        </p:nvSpPr>
        <p:spPr>
          <a:xfrm>
            <a:off x="945324" y="5182051"/>
            <a:ext cx="3817071" cy="400110"/>
          </a:xfrm>
          <a:prstGeom prst="rect">
            <a:avLst/>
          </a:prstGeom>
          <a:noFill/>
        </p:spPr>
        <p:txBody>
          <a:bodyPr wrap="none" rtlCol="0">
            <a:spAutoFit/>
          </a:bodyPr>
          <a:lstStyle/>
          <a:p>
            <a:r>
              <a:rPr kumimoji="1" lang="ja-JP" altLang="en-US" sz="1000">
                <a:latin typeface="+mn-ea"/>
              </a:rPr>
              <a:t>回復に加えなにか追加効果がある場合も想定される。</a:t>
            </a:r>
            <a:endParaRPr kumimoji="1" lang="en-US" altLang="ja-JP" sz="1000">
              <a:latin typeface="+mn-ea"/>
            </a:endParaRPr>
          </a:p>
          <a:p>
            <a:r>
              <a:rPr kumimoji="1" lang="ja-JP" altLang="en-US" sz="1000">
                <a:latin typeface="+mn-ea"/>
              </a:rPr>
              <a:t>効果と同様、各</a:t>
            </a:r>
            <a:r>
              <a:rPr kumimoji="1" lang="en-US" altLang="ja-JP" sz="1000">
                <a:latin typeface="+mn-ea"/>
              </a:rPr>
              <a:t>TR</a:t>
            </a:r>
            <a:r>
              <a:rPr kumimoji="1" lang="ja-JP" altLang="en-US" sz="1000">
                <a:latin typeface="+mn-ea"/>
              </a:rPr>
              <a:t>スキルに効果を設定できるようにしておく。</a:t>
            </a:r>
            <a:endParaRPr kumimoji="1" lang="en-US" altLang="ja-JP" sz="800">
              <a:latin typeface="+mn-ea"/>
            </a:endParaRPr>
          </a:p>
        </p:txBody>
      </p:sp>
    </p:spTree>
    <p:extLst>
      <p:ext uri="{BB962C8B-B14F-4D97-AF65-F5344CB8AC3E}">
        <p14:creationId xmlns:p14="http://schemas.microsoft.com/office/powerpoint/2010/main" val="2178845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14</a:t>
            </a:fld>
            <a:endParaRPr kumimoji="1" lang="ja-JP" altLang="en-US"/>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538799"/>
            <a:ext cx="954107" cy="276999"/>
          </a:xfrm>
          <a:prstGeom prst="rect">
            <a:avLst/>
          </a:prstGeom>
          <a:noFill/>
        </p:spPr>
        <p:txBody>
          <a:bodyPr wrap="none" rtlCol="0">
            <a:spAutoFit/>
          </a:bodyPr>
          <a:lstStyle/>
          <a:p>
            <a:r>
              <a:rPr kumimoji="1" lang="ja-JP" altLang="en-US" sz="1200" b="1">
                <a:latin typeface="+mn-ea"/>
              </a:rPr>
              <a:t>○回復系２</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236221"/>
            <a:ext cx="954107" cy="246221"/>
          </a:xfrm>
          <a:prstGeom prst="rect">
            <a:avLst/>
          </a:prstGeom>
          <a:noFill/>
        </p:spPr>
        <p:txBody>
          <a:bodyPr wrap="none" rtlCol="0">
            <a:spAutoFit/>
          </a:bodyPr>
          <a:lstStyle/>
          <a:p>
            <a:r>
              <a:rPr kumimoji="1" lang="ja-JP" altLang="en-US" sz="1000" b="1"/>
              <a:t>・回復値計算</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870615"/>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125700"/>
            <a:ext cx="1851789" cy="246221"/>
          </a:xfrm>
          <a:prstGeom prst="rect">
            <a:avLst/>
          </a:prstGeom>
          <a:noFill/>
        </p:spPr>
        <p:txBody>
          <a:bodyPr wrap="none" rtlCol="0">
            <a:spAutoFit/>
          </a:bodyPr>
          <a:lstStyle/>
          <a:p>
            <a:r>
              <a:rPr kumimoji="1" lang="ja-JP" altLang="en-US" sz="1000">
                <a:latin typeface="+mn-ea"/>
              </a:rPr>
              <a:t>継続的な回復。リジェネ系。</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482442"/>
            <a:ext cx="4121641" cy="400110"/>
          </a:xfrm>
          <a:prstGeom prst="rect">
            <a:avLst/>
          </a:prstGeom>
          <a:noFill/>
        </p:spPr>
        <p:txBody>
          <a:bodyPr wrap="none" rtlCol="0">
            <a:spAutoFit/>
          </a:bodyPr>
          <a:lstStyle/>
          <a:p>
            <a:r>
              <a:rPr kumimoji="1" lang="ja-JP" altLang="en-US" sz="1000"/>
              <a:t>基本的に攻撃系と同様の計算を行うが、参照する数値が</a:t>
            </a:r>
            <a:r>
              <a:rPr kumimoji="1" lang="en-US" altLang="ja-JP" sz="1000" b="1">
                <a:solidFill>
                  <a:schemeClr val="accent2"/>
                </a:solidFill>
              </a:rPr>
              <a:t>DEF</a:t>
            </a:r>
            <a:r>
              <a:rPr kumimoji="1" lang="ja-JP" altLang="en-US" sz="1000"/>
              <a:t>となる。</a:t>
            </a:r>
            <a:endParaRPr kumimoji="1" lang="en-US" altLang="ja-JP" sz="1000"/>
          </a:p>
          <a:p>
            <a:r>
              <a:rPr kumimoji="1" lang="ja-JP" altLang="en-US" sz="1000"/>
              <a:t>それ以外については基本方針は攻撃系と同じ。</a:t>
            </a:r>
            <a:endParaRPr kumimoji="1" lang="en-US" altLang="ja-JP" sz="1000"/>
          </a:p>
        </p:txBody>
      </p:sp>
      <p:sp>
        <p:nvSpPr>
          <p:cNvPr id="22" name="テキスト ボックス 21">
            <a:extLst>
              <a:ext uri="{FF2B5EF4-FFF2-40B4-BE49-F238E27FC236}">
                <a16:creationId xmlns:a16="http://schemas.microsoft.com/office/drawing/2014/main" id="{11D1453B-C33F-4454-849D-3415B88E0B6C}"/>
              </a:ext>
            </a:extLst>
          </p:cNvPr>
          <p:cNvSpPr txBox="1"/>
          <p:nvPr/>
        </p:nvSpPr>
        <p:spPr>
          <a:xfrm>
            <a:off x="760775" y="1580301"/>
            <a:ext cx="825867" cy="246221"/>
          </a:xfrm>
          <a:prstGeom prst="rect">
            <a:avLst/>
          </a:prstGeom>
          <a:noFill/>
        </p:spPr>
        <p:txBody>
          <a:bodyPr wrap="none" rtlCol="0">
            <a:spAutoFit/>
          </a:bodyPr>
          <a:lstStyle/>
          <a:p>
            <a:r>
              <a:rPr kumimoji="1" lang="ja-JP" altLang="en-US" sz="1000" b="1"/>
              <a:t>・回復対象</a:t>
            </a:r>
            <a:endParaRPr kumimoji="1" lang="en-US" altLang="ja-JP" sz="1000" b="1"/>
          </a:p>
        </p:txBody>
      </p:sp>
      <p:sp>
        <p:nvSpPr>
          <p:cNvPr id="23" name="テキスト ボックス 22">
            <a:extLst>
              <a:ext uri="{FF2B5EF4-FFF2-40B4-BE49-F238E27FC236}">
                <a16:creationId xmlns:a16="http://schemas.microsoft.com/office/drawing/2014/main" id="{176950B5-85A1-4F1D-BF72-747D752B11ED}"/>
              </a:ext>
            </a:extLst>
          </p:cNvPr>
          <p:cNvSpPr txBox="1"/>
          <p:nvPr/>
        </p:nvSpPr>
        <p:spPr>
          <a:xfrm>
            <a:off x="845301" y="1826522"/>
            <a:ext cx="4031873" cy="246221"/>
          </a:xfrm>
          <a:prstGeom prst="rect">
            <a:avLst/>
          </a:prstGeom>
          <a:noFill/>
        </p:spPr>
        <p:txBody>
          <a:bodyPr wrap="none" rtlCol="0">
            <a:spAutoFit/>
          </a:bodyPr>
          <a:lstStyle/>
          <a:p>
            <a:r>
              <a:rPr kumimoji="1" lang="ja-JP" altLang="en-US" sz="1000"/>
              <a:t>回復対象は、部隊であり、回復については個別割りふりはしない。</a:t>
            </a:r>
            <a:endParaRPr kumimoji="1" lang="en-US" altLang="ja-JP" sz="1000"/>
          </a:p>
        </p:txBody>
      </p:sp>
      <p:sp>
        <p:nvSpPr>
          <p:cNvPr id="33" name="テキスト ボックス 32">
            <a:extLst>
              <a:ext uri="{FF2B5EF4-FFF2-40B4-BE49-F238E27FC236}">
                <a16:creationId xmlns:a16="http://schemas.microsoft.com/office/drawing/2014/main" id="{DDD7633C-01E0-4CB5-A992-1BA73C3D4DD6}"/>
              </a:ext>
            </a:extLst>
          </p:cNvPr>
          <p:cNvSpPr txBox="1"/>
          <p:nvPr/>
        </p:nvSpPr>
        <p:spPr>
          <a:xfrm>
            <a:off x="760775" y="2945907"/>
            <a:ext cx="1467068" cy="246221"/>
          </a:xfrm>
          <a:prstGeom prst="rect">
            <a:avLst/>
          </a:prstGeom>
          <a:noFill/>
        </p:spPr>
        <p:txBody>
          <a:bodyPr wrap="none" rtlCol="0">
            <a:spAutoFit/>
          </a:bodyPr>
          <a:lstStyle/>
          <a:p>
            <a:r>
              <a:rPr kumimoji="1" lang="ja-JP" altLang="en-US" sz="1000" b="1"/>
              <a:t>・ＴＲカードの回復力</a:t>
            </a:r>
            <a:endParaRPr kumimoji="1" lang="ja-JP" altLang="en-US" sz="1000" b="1">
              <a:solidFill>
                <a:srgbClr val="FF0000"/>
              </a:solidFill>
            </a:endParaRPr>
          </a:p>
        </p:txBody>
      </p:sp>
      <p:sp>
        <p:nvSpPr>
          <p:cNvPr id="35" name="テキスト ボックス 34">
            <a:extLst>
              <a:ext uri="{FF2B5EF4-FFF2-40B4-BE49-F238E27FC236}">
                <a16:creationId xmlns:a16="http://schemas.microsoft.com/office/drawing/2014/main" id="{93C747AC-3610-4880-AD34-D97F22CCBC20}"/>
              </a:ext>
            </a:extLst>
          </p:cNvPr>
          <p:cNvSpPr txBox="1"/>
          <p:nvPr/>
        </p:nvSpPr>
        <p:spPr>
          <a:xfrm>
            <a:off x="1045468" y="4335904"/>
            <a:ext cx="3560590" cy="246221"/>
          </a:xfrm>
          <a:prstGeom prst="rect">
            <a:avLst/>
          </a:prstGeom>
          <a:solidFill>
            <a:schemeClr val="accent5">
              <a:lumMod val="40000"/>
              <a:lumOff val="60000"/>
            </a:schemeClr>
          </a:solidFill>
        </p:spPr>
        <p:txBody>
          <a:bodyPr wrap="none" rtlCol="0">
            <a:spAutoFit/>
          </a:bodyPr>
          <a:lstStyle/>
          <a:p>
            <a:r>
              <a:rPr kumimoji="1" lang="ja-JP" altLang="en-US" sz="1000" b="1"/>
              <a:t>ＴＲ必殺回復＝ ＴＲ必殺回復力 </a:t>
            </a:r>
            <a:r>
              <a:rPr kumimoji="1" lang="en-US" altLang="ja-JP" sz="1000" b="1"/>
              <a:t>×</a:t>
            </a:r>
            <a:r>
              <a:rPr kumimoji="1" lang="ja-JP" altLang="en-US" sz="1000" b="1"/>
              <a:t> ブレ </a:t>
            </a:r>
            <a:r>
              <a:rPr kumimoji="1" lang="en-US" altLang="ja-JP" sz="1000" b="1"/>
              <a:t>×</a:t>
            </a:r>
            <a:r>
              <a:rPr kumimoji="1" lang="ja-JP" altLang="en-US" sz="1000" b="1"/>
              <a:t> 効果係数 </a:t>
            </a:r>
            <a:r>
              <a:rPr kumimoji="1" lang="en-US" altLang="ja-JP" sz="1000" b="1"/>
              <a:t>÷</a:t>
            </a:r>
            <a:r>
              <a:rPr kumimoji="1" lang="ja-JP" altLang="en-US" sz="1000" b="1"/>
              <a:t> </a:t>
            </a:r>
            <a:r>
              <a:rPr kumimoji="1" lang="en-US" altLang="ja-JP" sz="1000" b="1"/>
              <a:t>20</a:t>
            </a:r>
          </a:p>
        </p:txBody>
      </p:sp>
      <p:sp>
        <p:nvSpPr>
          <p:cNvPr id="36" name="テキスト ボックス 35">
            <a:extLst>
              <a:ext uri="{FF2B5EF4-FFF2-40B4-BE49-F238E27FC236}">
                <a16:creationId xmlns:a16="http://schemas.microsoft.com/office/drawing/2014/main" id="{D5BB5500-2AB4-4E18-9240-BD468F1DAF89}"/>
              </a:ext>
            </a:extLst>
          </p:cNvPr>
          <p:cNvSpPr txBox="1"/>
          <p:nvPr/>
        </p:nvSpPr>
        <p:spPr>
          <a:xfrm>
            <a:off x="760775" y="3633698"/>
            <a:ext cx="1338828" cy="246221"/>
          </a:xfrm>
          <a:prstGeom prst="rect">
            <a:avLst/>
          </a:prstGeom>
          <a:noFill/>
        </p:spPr>
        <p:txBody>
          <a:bodyPr wrap="none" rtlCol="0">
            <a:spAutoFit/>
          </a:bodyPr>
          <a:lstStyle/>
          <a:p>
            <a:r>
              <a:rPr kumimoji="1" lang="ja-JP" altLang="en-US" sz="1000" b="1"/>
              <a:t>・ＴＲ必殺技の回復</a:t>
            </a:r>
            <a:endParaRPr kumimoji="1" lang="ja-JP" altLang="en-US" sz="1000" b="1">
              <a:solidFill>
                <a:srgbClr val="FF0000"/>
              </a:solidFill>
            </a:endParaRPr>
          </a:p>
        </p:txBody>
      </p:sp>
      <p:sp>
        <p:nvSpPr>
          <p:cNvPr id="37" name="テキスト ボックス 36">
            <a:extLst>
              <a:ext uri="{FF2B5EF4-FFF2-40B4-BE49-F238E27FC236}">
                <a16:creationId xmlns:a16="http://schemas.microsoft.com/office/drawing/2014/main" id="{4291D58E-4794-43C7-A5AB-94E318FB4C1B}"/>
              </a:ext>
            </a:extLst>
          </p:cNvPr>
          <p:cNvSpPr txBox="1"/>
          <p:nvPr/>
        </p:nvSpPr>
        <p:spPr>
          <a:xfrm>
            <a:off x="1021037" y="4787013"/>
            <a:ext cx="3134191" cy="553998"/>
          </a:xfrm>
          <a:prstGeom prst="rect">
            <a:avLst/>
          </a:prstGeom>
          <a:noFill/>
        </p:spPr>
        <p:txBody>
          <a:bodyPr wrap="none" rtlCol="0">
            <a:spAutoFit/>
          </a:bodyPr>
          <a:lstStyle/>
          <a:p>
            <a:r>
              <a:rPr kumimoji="1" lang="en-US" altLang="ja-JP" sz="1000"/>
              <a:t>※</a:t>
            </a:r>
            <a:r>
              <a:rPr kumimoji="1" lang="ja-JP" altLang="en-US" sz="1000"/>
              <a:t>クリティカル、ブレについては、毎回判定する。</a:t>
            </a:r>
            <a:endParaRPr kumimoji="1" lang="en-US" altLang="ja-JP" sz="1000"/>
          </a:p>
          <a:p>
            <a:endParaRPr kumimoji="1" lang="en-US" altLang="ja-JP" sz="1000"/>
          </a:p>
          <a:p>
            <a:r>
              <a:rPr kumimoji="1" lang="en-US" altLang="ja-JP" sz="1000"/>
              <a:t>※</a:t>
            </a:r>
            <a:r>
              <a:rPr kumimoji="1" lang="ja-JP" altLang="en-US" sz="1000"/>
              <a:t>追加効果は攻撃と同様。</a:t>
            </a:r>
            <a:endParaRPr kumimoji="1" lang="en-US" altLang="ja-JP" sz="1000"/>
          </a:p>
        </p:txBody>
      </p:sp>
      <p:sp>
        <p:nvSpPr>
          <p:cNvPr id="28" name="テキスト ボックス 27">
            <a:extLst>
              <a:ext uri="{FF2B5EF4-FFF2-40B4-BE49-F238E27FC236}">
                <a16:creationId xmlns:a16="http://schemas.microsoft.com/office/drawing/2014/main" id="{78B0837C-4DB2-467C-83BC-1F2CE514F47B}"/>
              </a:ext>
            </a:extLst>
          </p:cNvPr>
          <p:cNvSpPr txBox="1"/>
          <p:nvPr/>
        </p:nvSpPr>
        <p:spPr>
          <a:xfrm>
            <a:off x="845301" y="3192128"/>
            <a:ext cx="1210588" cy="246221"/>
          </a:xfrm>
          <a:prstGeom prst="rect">
            <a:avLst/>
          </a:prstGeom>
          <a:noFill/>
        </p:spPr>
        <p:txBody>
          <a:bodyPr wrap="none" rtlCol="0">
            <a:spAutoFit/>
          </a:bodyPr>
          <a:lstStyle/>
          <a:p>
            <a:r>
              <a:rPr kumimoji="1" lang="ja-JP" altLang="en-US" sz="1000"/>
              <a:t>回復系１と同様。</a:t>
            </a:r>
            <a:endParaRPr kumimoji="1" lang="en-US" altLang="ja-JP" sz="1000"/>
          </a:p>
        </p:txBody>
      </p:sp>
      <p:sp>
        <p:nvSpPr>
          <p:cNvPr id="38" name="テキスト ボックス 37">
            <a:extLst>
              <a:ext uri="{FF2B5EF4-FFF2-40B4-BE49-F238E27FC236}">
                <a16:creationId xmlns:a16="http://schemas.microsoft.com/office/drawing/2014/main" id="{AE8B08B9-C1BB-4CA5-B408-7C5266696DBF}"/>
              </a:ext>
            </a:extLst>
          </p:cNvPr>
          <p:cNvSpPr txBox="1"/>
          <p:nvPr/>
        </p:nvSpPr>
        <p:spPr>
          <a:xfrm>
            <a:off x="845301" y="3894334"/>
            <a:ext cx="4801314" cy="246221"/>
          </a:xfrm>
          <a:prstGeom prst="rect">
            <a:avLst/>
          </a:prstGeom>
          <a:noFill/>
        </p:spPr>
        <p:txBody>
          <a:bodyPr wrap="none" rtlCol="0">
            <a:spAutoFit/>
          </a:bodyPr>
          <a:lstStyle/>
          <a:p>
            <a:r>
              <a:rPr kumimoji="1" lang="ja-JP" altLang="en-US" sz="1000"/>
              <a:t>リジェネ系の場合、ここで出た回復値が一定間隔、一定時間で可回復し続ける。</a:t>
            </a:r>
            <a:endParaRPr kumimoji="1" lang="en-US" altLang="ja-JP" sz="1000"/>
          </a:p>
        </p:txBody>
      </p:sp>
      <p:sp>
        <p:nvSpPr>
          <p:cNvPr id="39" name="テキスト ボックス 38">
            <a:extLst>
              <a:ext uri="{FF2B5EF4-FFF2-40B4-BE49-F238E27FC236}">
                <a16:creationId xmlns:a16="http://schemas.microsoft.com/office/drawing/2014/main" id="{B78EBC98-CF81-4ADB-A57C-4374ACE7E119}"/>
              </a:ext>
            </a:extLst>
          </p:cNvPr>
          <p:cNvSpPr txBox="1"/>
          <p:nvPr/>
        </p:nvSpPr>
        <p:spPr>
          <a:xfrm>
            <a:off x="824895" y="5418277"/>
            <a:ext cx="1210588" cy="246221"/>
          </a:xfrm>
          <a:prstGeom prst="rect">
            <a:avLst/>
          </a:prstGeom>
          <a:noFill/>
        </p:spPr>
        <p:txBody>
          <a:bodyPr wrap="none" rtlCol="0">
            <a:spAutoFit/>
          </a:bodyPr>
          <a:lstStyle/>
          <a:p>
            <a:r>
              <a:rPr kumimoji="1" lang="ja-JP" altLang="en-US" sz="1000" b="1"/>
              <a:t>・継続時間／間隔</a:t>
            </a:r>
            <a:endParaRPr kumimoji="1" lang="ja-JP" altLang="en-US" sz="1000" b="1">
              <a:solidFill>
                <a:srgbClr val="FF0000"/>
              </a:solidFill>
            </a:endParaRPr>
          </a:p>
        </p:txBody>
      </p:sp>
      <p:sp>
        <p:nvSpPr>
          <p:cNvPr id="40" name="テキスト ボックス 39">
            <a:extLst>
              <a:ext uri="{FF2B5EF4-FFF2-40B4-BE49-F238E27FC236}">
                <a16:creationId xmlns:a16="http://schemas.microsoft.com/office/drawing/2014/main" id="{D74390CF-6241-42C3-89FC-B87EF30C95E5}"/>
              </a:ext>
            </a:extLst>
          </p:cNvPr>
          <p:cNvSpPr txBox="1"/>
          <p:nvPr/>
        </p:nvSpPr>
        <p:spPr>
          <a:xfrm>
            <a:off x="1045468" y="5668941"/>
            <a:ext cx="4756430" cy="892552"/>
          </a:xfrm>
          <a:prstGeom prst="rect">
            <a:avLst/>
          </a:prstGeom>
          <a:noFill/>
        </p:spPr>
        <p:txBody>
          <a:bodyPr wrap="none" rtlCol="0">
            <a:spAutoFit/>
          </a:bodyPr>
          <a:lstStyle/>
          <a:p>
            <a:r>
              <a:rPr kumimoji="1" lang="ja-JP" altLang="en-US" sz="1000"/>
              <a:t>効果時間は</a:t>
            </a:r>
            <a:r>
              <a:rPr kumimoji="1" lang="en-US" altLang="ja-JP" sz="1000"/>
              <a:t>30</a:t>
            </a:r>
            <a:r>
              <a:rPr kumimoji="1" lang="ja-JP" altLang="en-US" sz="1000"/>
              <a:t>秒固定とし、その間隔は通常</a:t>
            </a:r>
            <a:r>
              <a:rPr kumimoji="1" lang="en-US" altLang="ja-JP" sz="1000"/>
              <a:t>2</a:t>
            </a:r>
            <a:r>
              <a:rPr kumimoji="1" lang="ja-JP" altLang="en-US" sz="1000"/>
              <a:t>秒を基準値とした下記計算とする。</a:t>
            </a:r>
            <a:endParaRPr kumimoji="1" lang="en-US" altLang="ja-JP" sz="1000"/>
          </a:p>
          <a:p>
            <a:endParaRPr kumimoji="1" lang="en-US" altLang="ja-JP" sz="1000"/>
          </a:p>
          <a:p>
            <a:r>
              <a:rPr kumimoji="1" lang="ja-JP" altLang="en-US" sz="1200" b="1">
                <a:solidFill>
                  <a:srgbClr val="00B050"/>
                </a:solidFill>
              </a:rPr>
              <a:t>間隔（秒）＝ </a:t>
            </a:r>
            <a:r>
              <a:rPr kumimoji="1" lang="en-US" altLang="ja-JP" sz="1200" b="1">
                <a:solidFill>
                  <a:srgbClr val="00B050"/>
                </a:solidFill>
              </a:rPr>
              <a:t>2</a:t>
            </a:r>
            <a:r>
              <a:rPr kumimoji="1" lang="ja-JP" altLang="en-US" sz="1200" b="1">
                <a:solidFill>
                  <a:srgbClr val="00B050"/>
                </a:solidFill>
              </a:rPr>
              <a:t>秒 </a:t>
            </a:r>
            <a:r>
              <a:rPr kumimoji="1" lang="en-US" altLang="ja-JP" sz="1200" b="1">
                <a:solidFill>
                  <a:srgbClr val="00B050"/>
                </a:solidFill>
              </a:rPr>
              <a:t>×</a:t>
            </a:r>
            <a:r>
              <a:rPr kumimoji="1" lang="ja-JP" altLang="en-US" sz="1200" b="1">
                <a:solidFill>
                  <a:srgbClr val="00B050"/>
                </a:solidFill>
              </a:rPr>
              <a:t> （</a:t>
            </a:r>
            <a:r>
              <a:rPr kumimoji="1" lang="en-US" altLang="ja-JP" sz="1200" b="1">
                <a:solidFill>
                  <a:srgbClr val="00B050"/>
                </a:solidFill>
              </a:rPr>
              <a:t>2500</a:t>
            </a:r>
            <a:r>
              <a:rPr kumimoji="1" lang="ja-JP" altLang="en-US" sz="1200" b="1">
                <a:solidFill>
                  <a:srgbClr val="00B050"/>
                </a:solidFill>
              </a:rPr>
              <a:t> </a:t>
            </a:r>
            <a:r>
              <a:rPr kumimoji="1" lang="en-US" altLang="ja-JP" sz="1200" b="1">
                <a:solidFill>
                  <a:srgbClr val="00B050"/>
                </a:solidFill>
              </a:rPr>
              <a:t>/</a:t>
            </a:r>
            <a:r>
              <a:rPr kumimoji="1" lang="ja-JP" altLang="en-US" sz="1200" b="1">
                <a:solidFill>
                  <a:srgbClr val="00B050"/>
                </a:solidFill>
              </a:rPr>
              <a:t> </a:t>
            </a:r>
            <a:r>
              <a:rPr kumimoji="1" lang="en-US" altLang="ja-JP" sz="1200" b="1">
                <a:solidFill>
                  <a:srgbClr val="00B050"/>
                </a:solidFill>
              </a:rPr>
              <a:t>SPD</a:t>
            </a:r>
            <a:r>
              <a:rPr kumimoji="1" lang="ja-JP" altLang="en-US" sz="1200" b="1">
                <a:solidFill>
                  <a:srgbClr val="00B050"/>
                </a:solidFill>
              </a:rPr>
              <a:t>値 ）</a:t>
            </a:r>
            <a:endParaRPr kumimoji="1" lang="en-US" altLang="ja-JP" sz="1200" b="1">
              <a:solidFill>
                <a:srgbClr val="00B050"/>
              </a:solidFill>
            </a:endParaRPr>
          </a:p>
          <a:p>
            <a:endParaRPr kumimoji="1" lang="en-US" altLang="ja-JP" sz="1000">
              <a:solidFill>
                <a:srgbClr val="00B050"/>
              </a:solidFill>
            </a:endParaRPr>
          </a:p>
          <a:p>
            <a:r>
              <a:rPr kumimoji="1" lang="en-US" altLang="ja-JP" sz="1000"/>
              <a:t>※2500</a:t>
            </a:r>
            <a:r>
              <a:rPr kumimoji="1" lang="ja-JP" altLang="en-US" sz="1000"/>
              <a:t>はパラメータ幅のおおよその中央付近（要調整）</a:t>
            </a:r>
            <a:endParaRPr kumimoji="1" lang="en-US" altLang="ja-JP" sz="1000"/>
          </a:p>
        </p:txBody>
      </p:sp>
    </p:spTree>
    <p:extLst>
      <p:ext uri="{BB962C8B-B14F-4D97-AF65-F5344CB8AC3E}">
        <p14:creationId xmlns:p14="http://schemas.microsoft.com/office/powerpoint/2010/main" val="1886972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15</a:t>
            </a:fld>
            <a:endParaRPr kumimoji="1" lang="ja-JP" altLang="en-US"/>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538799"/>
            <a:ext cx="800219" cy="276999"/>
          </a:xfrm>
          <a:prstGeom prst="rect">
            <a:avLst/>
          </a:prstGeom>
          <a:noFill/>
        </p:spPr>
        <p:txBody>
          <a:bodyPr wrap="none" rtlCol="0">
            <a:spAutoFit/>
          </a:bodyPr>
          <a:lstStyle/>
          <a:p>
            <a:r>
              <a:rPr kumimoji="1" lang="ja-JP" altLang="en-US" sz="1200" b="1">
                <a:latin typeface="+mn-ea"/>
              </a:rPr>
              <a:t>○解除系</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293219"/>
            <a:ext cx="825867" cy="246221"/>
          </a:xfrm>
          <a:prstGeom prst="rect">
            <a:avLst/>
          </a:prstGeom>
          <a:noFill/>
        </p:spPr>
        <p:txBody>
          <a:bodyPr wrap="none" rtlCol="0">
            <a:spAutoFit/>
          </a:bodyPr>
          <a:lstStyle/>
          <a:p>
            <a:r>
              <a:rPr kumimoji="1" lang="ja-JP" altLang="en-US" sz="1000" b="1"/>
              <a:t>・解除内容</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870615"/>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125700"/>
            <a:ext cx="3175869" cy="400110"/>
          </a:xfrm>
          <a:prstGeom prst="rect">
            <a:avLst/>
          </a:prstGeom>
          <a:noFill/>
        </p:spPr>
        <p:txBody>
          <a:bodyPr wrap="none" rtlCol="0">
            <a:spAutoFit/>
          </a:bodyPr>
          <a:lstStyle/>
          <a:p>
            <a:r>
              <a:rPr kumimoji="1" lang="ja-JP" altLang="en-US" sz="1000">
                <a:latin typeface="+mn-ea"/>
              </a:rPr>
              <a:t>デバフ効果を解除する。</a:t>
            </a:r>
            <a:endParaRPr kumimoji="1" lang="en-US" altLang="ja-JP" sz="1000">
              <a:latin typeface="+mn-ea"/>
            </a:endParaRPr>
          </a:p>
          <a:p>
            <a:r>
              <a:rPr kumimoji="1" lang="ja-JP" altLang="en-US" sz="1000">
                <a:latin typeface="+mn-ea"/>
              </a:rPr>
              <a:t>解除系は</a:t>
            </a:r>
            <a:r>
              <a:rPr kumimoji="1" lang="en-US" altLang="ja-JP" sz="1000">
                <a:latin typeface="+mn-ea"/>
              </a:rPr>
              <a:t>TR</a:t>
            </a:r>
            <a:r>
              <a:rPr kumimoji="1" lang="ja-JP" altLang="en-US" sz="1000">
                <a:latin typeface="+mn-ea"/>
              </a:rPr>
              <a:t>カードのパラメータの影響を受けない。</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539440"/>
            <a:ext cx="2626040" cy="1785104"/>
          </a:xfrm>
          <a:prstGeom prst="rect">
            <a:avLst/>
          </a:prstGeom>
          <a:noFill/>
        </p:spPr>
        <p:txBody>
          <a:bodyPr wrap="none" rtlCol="0">
            <a:spAutoFit/>
          </a:bodyPr>
          <a:lstStyle/>
          <a:p>
            <a:r>
              <a:rPr kumimoji="1" lang="ja-JP" altLang="en-US" sz="1000"/>
              <a:t>各</a:t>
            </a:r>
            <a:r>
              <a:rPr kumimoji="1" lang="en-US" altLang="ja-JP" sz="1000"/>
              <a:t>TR</a:t>
            </a:r>
            <a:r>
              <a:rPr kumimoji="1" lang="ja-JP" altLang="en-US" sz="1000"/>
              <a:t>スキル毎に、解除の内容を設定する。</a:t>
            </a:r>
            <a:endParaRPr kumimoji="1" lang="en-US" altLang="ja-JP" sz="1000"/>
          </a:p>
          <a:p>
            <a:r>
              <a:rPr kumimoji="1" lang="ja-JP" altLang="en-US" sz="1000"/>
              <a:t>解除内容としては、</a:t>
            </a:r>
            <a:endParaRPr kumimoji="1" lang="en-US" altLang="ja-JP" sz="1000"/>
          </a:p>
          <a:p>
            <a:r>
              <a:rPr kumimoji="1" lang="en-US" altLang="ja-JP" sz="1000"/>
              <a:t>1</a:t>
            </a:r>
            <a:r>
              <a:rPr kumimoji="1" lang="ja-JP" altLang="en-US" sz="1000"/>
              <a:t>．</a:t>
            </a:r>
            <a:r>
              <a:rPr kumimoji="1" lang="en-US" altLang="ja-JP" sz="1000"/>
              <a:t>ATK</a:t>
            </a:r>
            <a:r>
              <a:rPr kumimoji="1" lang="ja-JP" altLang="en-US" sz="1000"/>
              <a:t>デバフ</a:t>
            </a:r>
            <a:endParaRPr kumimoji="1" lang="en-US" altLang="ja-JP" sz="1000"/>
          </a:p>
          <a:p>
            <a:r>
              <a:rPr kumimoji="1" lang="en-US" altLang="ja-JP" sz="1000"/>
              <a:t>2</a:t>
            </a:r>
            <a:r>
              <a:rPr kumimoji="1" lang="ja-JP" altLang="en-US" sz="1000"/>
              <a:t>．</a:t>
            </a:r>
            <a:r>
              <a:rPr kumimoji="1" lang="en-US" altLang="ja-JP" sz="1000"/>
              <a:t>DEF</a:t>
            </a:r>
            <a:r>
              <a:rPr kumimoji="1" lang="ja-JP" altLang="en-US" sz="1000"/>
              <a:t>デバフ</a:t>
            </a:r>
            <a:endParaRPr kumimoji="1" lang="en-US" altLang="ja-JP" sz="1000"/>
          </a:p>
          <a:p>
            <a:r>
              <a:rPr kumimoji="1" lang="en-US" altLang="ja-JP" sz="1000"/>
              <a:t>3</a:t>
            </a:r>
            <a:r>
              <a:rPr kumimoji="1" lang="ja-JP" altLang="en-US" sz="1000"/>
              <a:t>．</a:t>
            </a:r>
            <a:r>
              <a:rPr kumimoji="1" lang="en-US" altLang="ja-JP" sz="1000"/>
              <a:t>SPD</a:t>
            </a:r>
            <a:r>
              <a:rPr kumimoji="1" lang="ja-JP" altLang="en-US" sz="1000"/>
              <a:t>デバフ</a:t>
            </a:r>
            <a:endParaRPr kumimoji="1" lang="en-US" altLang="ja-JP" sz="1000"/>
          </a:p>
          <a:p>
            <a:r>
              <a:rPr kumimoji="1" lang="en-US" altLang="ja-JP" sz="1000"/>
              <a:t>4</a:t>
            </a:r>
            <a:r>
              <a:rPr kumimoji="1" lang="ja-JP" altLang="en-US" sz="1000"/>
              <a:t>．パラメータデバフ</a:t>
            </a:r>
            <a:endParaRPr kumimoji="1" lang="en-US" altLang="ja-JP" sz="1000"/>
          </a:p>
          <a:p>
            <a:r>
              <a:rPr kumimoji="1" lang="en-US" altLang="ja-JP" sz="1000"/>
              <a:t>5</a:t>
            </a:r>
            <a:r>
              <a:rPr kumimoji="1" lang="ja-JP" altLang="en-US" sz="1000"/>
              <a:t>．状態異常：毒</a:t>
            </a:r>
            <a:endParaRPr kumimoji="1" lang="en-US" altLang="ja-JP" sz="1000"/>
          </a:p>
          <a:p>
            <a:r>
              <a:rPr kumimoji="1" lang="en-US" altLang="ja-JP" sz="1000"/>
              <a:t>6</a:t>
            </a:r>
            <a:r>
              <a:rPr kumimoji="1" lang="ja-JP" altLang="en-US" sz="1000"/>
              <a:t>．状態異常：酸</a:t>
            </a:r>
            <a:endParaRPr kumimoji="1" lang="en-US" altLang="ja-JP" sz="1000"/>
          </a:p>
          <a:p>
            <a:r>
              <a:rPr kumimoji="1" lang="en-US" altLang="ja-JP" sz="1000"/>
              <a:t>7</a:t>
            </a:r>
            <a:r>
              <a:rPr kumimoji="1" lang="ja-JP" altLang="en-US" sz="1000"/>
              <a:t>．状態異常：睡眠</a:t>
            </a:r>
            <a:endParaRPr kumimoji="1" lang="en-US" altLang="ja-JP" sz="1000"/>
          </a:p>
          <a:p>
            <a:r>
              <a:rPr kumimoji="1" lang="en-US" altLang="ja-JP" sz="1000"/>
              <a:t>8</a:t>
            </a:r>
            <a:r>
              <a:rPr kumimoji="1" lang="ja-JP" altLang="en-US" sz="1000"/>
              <a:t>．状態異常：麻痺</a:t>
            </a:r>
            <a:endParaRPr kumimoji="1" lang="en-US" altLang="ja-JP" sz="1000"/>
          </a:p>
          <a:p>
            <a:r>
              <a:rPr kumimoji="1" lang="en-US" altLang="ja-JP" sz="1000"/>
              <a:t>9</a:t>
            </a:r>
            <a:r>
              <a:rPr kumimoji="1" lang="ja-JP" altLang="en-US" sz="1000"/>
              <a:t>．状態異常：減退</a:t>
            </a:r>
            <a:endParaRPr kumimoji="1" lang="en-US" altLang="ja-JP" sz="1000"/>
          </a:p>
        </p:txBody>
      </p:sp>
      <p:sp>
        <p:nvSpPr>
          <p:cNvPr id="22" name="テキスト ボックス 21">
            <a:extLst>
              <a:ext uri="{FF2B5EF4-FFF2-40B4-BE49-F238E27FC236}">
                <a16:creationId xmlns:a16="http://schemas.microsoft.com/office/drawing/2014/main" id="{11D1453B-C33F-4454-849D-3415B88E0B6C}"/>
              </a:ext>
            </a:extLst>
          </p:cNvPr>
          <p:cNvSpPr txBox="1"/>
          <p:nvPr/>
        </p:nvSpPr>
        <p:spPr>
          <a:xfrm>
            <a:off x="760775" y="1637299"/>
            <a:ext cx="825867" cy="246221"/>
          </a:xfrm>
          <a:prstGeom prst="rect">
            <a:avLst/>
          </a:prstGeom>
          <a:noFill/>
        </p:spPr>
        <p:txBody>
          <a:bodyPr wrap="none" rtlCol="0">
            <a:spAutoFit/>
          </a:bodyPr>
          <a:lstStyle/>
          <a:p>
            <a:r>
              <a:rPr kumimoji="1" lang="ja-JP" altLang="en-US" sz="1000" b="1"/>
              <a:t>・効果対象</a:t>
            </a:r>
            <a:endParaRPr kumimoji="1" lang="en-US" altLang="ja-JP" sz="1000" b="1"/>
          </a:p>
        </p:txBody>
      </p:sp>
      <p:sp>
        <p:nvSpPr>
          <p:cNvPr id="23" name="テキスト ボックス 22">
            <a:extLst>
              <a:ext uri="{FF2B5EF4-FFF2-40B4-BE49-F238E27FC236}">
                <a16:creationId xmlns:a16="http://schemas.microsoft.com/office/drawing/2014/main" id="{176950B5-85A1-4F1D-BF72-747D752B11ED}"/>
              </a:ext>
            </a:extLst>
          </p:cNvPr>
          <p:cNvSpPr txBox="1"/>
          <p:nvPr/>
        </p:nvSpPr>
        <p:spPr>
          <a:xfrm>
            <a:off x="845301" y="1883520"/>
            <a:ext cx="569387" cy="246221"/>
          </a:xfrm>
          <a:prstGeom prst="rect">
            <a:avLst/>
          </a:prstGeom>
          <a:noFill/>
        </p:spPr>
        <p:txBody>
          <a:bodyPr wrap="none" rtlCol="0">
            <a:spAutoFit/>
          </a:bodyPr>
          <a:lstStyle/>
          <a:p>
            <a:r>
              <a:rPr kumimoji="1" lang="ja-JP" altLang="en-US" sz="1000"/>
              <a:t>部隊。</a:t>
            </a:r>
            <a:endParaRPr kumimoji="1" lang="en-US" altLang="ja-JP" sz="1000"/>
          </a:p>
        </p:txBody>
      </p:sp>
      <p:sp>
        <p:nvSpPr>
          <p:cNvPr id="20" name="テキスト ボックス 19">
            <a:extLst>
              <a:ext uri="{FF2B5EF4-FFF2-40B4-BE49-F238E27FC236}">
                <a16:creationId xmlns:a16="http://schemas.microsoft.com/office/drawing/2014/main" id="{E9B1716F-2C2F-4767-B130-49EF3948AF8A}"/>
              </a:ext>
            </a:extLst>
          </p:cNvPr>
          <p:cNvSpPr txBox="1"/>
          <p:nvPr/>
        </p:nvSpPr>
        <p:spPr>
          <a:xfrm>
            <a:off x="760775" y="4434087"/>
            <a:ext cx="825867" cy="246221"/>
          </a:xfrm>
          <a:prstGeom prst="rect">
            <a:avLst/>
          </a:prstGeom>
          <a:noFill/>
        </p:spPr>
        <p:txBody>
          <a:bodyPr wrap="none" rtlCol="0">
            <a:spAutoFit/>
          </a:bodyPr>
          <a:lstStyle/>
          <a:p>
            <a:r>
              <a:rPr kumimoji="1" lang="ja-JP" altLang="en-US" sz="1000" b="1"/>
              <a:t>・追加効果</a:t>
            </a:r>
            <a:endParaRPr kumimoji="1" lang="ja-JP" altLang="en-US" sz="1000" b="1">
              <a:solidFill>
                <a:srgbClr val="FF0000"/>
              </a:solidFill>
            </a:endParaRPr>
          </a:p>
        </p:txBody>
      </p:sp>
      <p:sp>
        <p:nvSpPr>
          <p:cNvPr id="21" name="テキスト ボックス 20">
            <a:extLst>
              <a:ext uri="{FF2B5EF4-FFF2-40B4-BE49-F238E27FC236}">
                <a16:creationId xmlns:a16="http://schemas.microsoft.com/office/drawing/2014/main" id="{36AF06AC-1829-4B42-AA2F-9A8161F44B53}"/>
              </a:ext>
            </a:extLst>
          </p:cNvPr>
          <p:cNvSpPr txBox="1"/>
          <p:nvPr/>
        </p:nvSpPr>
        <p:spPr>
          <a:xfrm>
            <a:off x="945324" y="4707770"/>
            <a:ext cx="3817071" cy="400110"/>
          </a:xfrm>
          <a:prstGeom prst="rect">
            <a:avLst/>
          </a:prstGeom>
          <a:noFill/>
        </p:spPr>
        <p:txBody>
          <a:bodyPr wrap="none" rtlCol="0">
            <a:spAutoFit/>
          </a:bodyPr>
          <a:lstStyle/>
          <a:p>
            <a:r>
              <a:rPr kumimoji="1" lang="ja-JP" altLang="en-US" sz="1000">
                <a:latin typeface="+mn-ea"/>
              </a:rPr>
              <a:t>解除に加えなにか追加効果がある場合も想定される。</a:t>
            </a:r>
            <a:endParaRPr kumimoji="1" lang="en-US" altLang="ja-JP" sz="1000">
              <a:latin typeface="+mn-ea"/>
            </a:endParaRPr>
          </a:p>
          <a:p>
            <a:r>
              <a:rPr kumimoji="1" lang="ja-JP" altLang="en-US" sz="1000">
                <a:latin typeface="+mn-ea"/>
              </a:rPr>
              <a:t>効果と同様、各</a:t>
            </a:r>
            <a:r>
              <a:rPr kumimoji="1" lang="en-US" altLang="ja-JP" sz="1000">
                <a:latin typeface="+mn-ea"/>
              </a:rPr>
              <a:t>TR</a:t>
            </a:r>
            <a:r>
              <a:rPr kumimoji="1" lang="ja-JP" altLang="en-US" sz="1000">
                <a:latin typeface="+mn-ea"/>
              </a:rPr>
              <a:t>スキルに効果を設定できるようにしておく。</a:t>
            </a:r>
            <a:endParaRPr kumimoji="1" lang="en-US" altLang="ja-JP" sz="800">
              <a:latin typeface="+mn-ea"/>
            </a:endParaRPr>
          </a:p>
        </p:txBody>
      </p:sp>
    </p:spTree>
    <p:extLst>
      <p:ext uri="{BB962C8B-B14F-4D97-AF65-F5344CB8AC3E}">
        <p14:creationId xmlns:p14="http://schemas.microsoft.com/office/powerpoint/2010/main" val="622744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16</a:t>
            </a:fld>
            <a:endParaRPr kumimoji="1" lang="ja-JP" altLang="en-US"/>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538799"/>
            <a:ext cx="800219" cy="276999"/>
          </a:xfrm>
          <a:prstGeom prst="rect">
            <a:avLst/>
          </a:prstGeom>
          <a:noFill/>
        </p:spPr>
        <p:txBody>
          <a:bodyPr wrap="none" rtlCol="0">
            <a:spAutoFit/>
          </a:bodyPr>
          <a:lstStyle/>
          <a:p>
            <a:r>
              <a:rPr kumimoji="1" lang="ja-JP" altLang="en-US" sz="1200" b="1">
                <a:latin typeface="+mn-ea"/>
              </a:rPr>
              <a:t>○バフ系</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107653"/>
            <a:ext cx="825867" cy="246221"/>
          </a:xfrm>
          <a:prstGeom prst="rect">
            <a:avLst/>
          </a:prstGeom>
          <a:noFill/>
        </p:spPr>
        <p:txBody>
          <a:bodyPr wrap="none" rtlCol="0">
            <a:spAutoFit/>
          </a:bodyPr>
          <a:lstStyle/>
          <a:p>
            <a:r>
              <a:rPr kumimoji="1" lang="ja-JP" altLang="en-US" sz="1000" b="1"/>
              <a:t>・効果内容</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870615"/>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125700"/>
            <a:ext cx="1980029" cy="246221"/>
          </a:xfrm>
          <a:prstGeom prst="rect">
            <a:avLst/>
          </a:prstGeom>
          <a:noFill/>
        </p:spPr>
        <p:txBody>
          <a:bodyPr wrap="none" rtlCol="0">
            <a:spAutoFit/>
          </a:bodyPr>
          <a:lstStyle/>
          <a:p>
            <a:r>
              <a:rPr kumimoji="1" lang="ja-JP" altLang="en-US" sz="1000">
                <a:latin typeface="+mn-ea"/>
              </a:rPr>
              <a:t>味方のパラメータを上昇する。</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353874"/>
            <a:ext cx="1481496" cy="1169551"/>
          </a:xfrm>
          <a:prstGeom prst="rect">
            <a:avLst/>
          </a:prstGeom>
          <a:noFill/>
        </p:spPr>
        <p:txBody>
          <a:bodyPr wrap="none" rtlCol="0">
            <a:spAutoFit/>
          </a:bodyPr>
          <a:lstStyle/>
          <a:p>
            <a:r>
              <a:rPr kumimoji="1" lang="en-US" altLang="ja-JP" sz="1000"/>
              <a:t>1</a:t>
            </a:r>
            <a:r>
              <a:rPr kumimoji="1" lang="ja-JP" altLang="en-US" sz="1000"/>
              <a:t>．</a:t>
            </a:r>
            <a:r>
              <a:rPr kumimoji="1" lang="en-US" altLang="ja-JP" sz="1000"/>
              <a:t>ATK</a:t>
            </a:r>
            <a:r>
              <a:rPr kumimoji="1" lang="ja-JP" altLang="en-US" sz="1000"/>
              <a:t>バフ</a:t>
            </a:r>
            <a:endParaRPr kumimoji="1" lang="en-US" altLang="ja-JP" sz="1000"/>
          </a:p>
          <a:p>
            <a:r>
              <a:rPr kumimoji="1" lang="en-US" altLang="ja-JP" sz="1000"/>
              <a:t>2</a:t>
            </a:r>
            <a:r>
              <a:rPr kumimoji="1" lang="ja-JP" altLang="en-US" sz="1000"/>
              <a:t>．</a:t>
            </a:r>
            <a:r>
              <a:rPr kumimoji="1" lang="en-US" altLang="ja-JP" sz="1000"/>
              <a:t>DEF</a:t>
            </a:r>
            <a:r>
              <a:rPr kumimoji="1" lang="ja-JP" altLang="en-US" sz="1000"/>
              <a:t>バフ</a:t>
            </a:r>
            <a:endParaRPr kumimoji="1" lang="en-US" altLang="ja-JP" sz="1000"/>
          </a:p>
          <a:p>
            <a:r>
              <a:rPr kumimoji="1" lang="en-US" altLang="ja-JP" sz="1000"/>
              <a:t>3</a:t>
            </a:r>
            <a:r>
              <a:rPr kumimoji="1" lang="ja-JP" altLang="en-US" sz="1000"/>
              <a:t>．</a:t>
            </a:r>
            <a:r>
              <a:rPr kumimoji="1" lang="en-US" altLang="ja-JP" sz="1000"/>
              <a:t>SPD</a:t>
            </a:r>
            <a:r>
              <a:rPr kumimoji="1" lang="ja-JP" altLang="en-US" sz="1000"/>
              <a:t>バフ</a:t>
            </a:r>
            <a:endParaRPr kumimoji="1" lang="en-US" altLang="ja-JP" sz="1000"/>
          </a:p>
          <a:p>
            <a:r>
              <a:rPr kumimoji="1" lang="en-US" altLang="ja-JP" sz="1000"/>
              <a:t>4</a:t>
            </a:r>
            <a:r>
              <a:rPr kumimoji="1" lang="ja-JP" altLang="en-US" sz="1000"/>
              <a:t>．</a:t>
            </a:r>
            <a:r>
              <a:rPr kumimoji="1" lang="en-US" altLang="ja-JP" sz="1000"/>
              <a:t>ATK+DEF</a:t>
            </a:r>
            <a:r>
              <a:rPr kumimoji="1" lang="ja-JP" altLang="en-US" sz="1000"/>
              <a:t>バフ</a:t>
            </a:r>
            <a:endParaRPr kumimoji="1" lang="en-US" altLang="ja-JP" sz="1000"/>
          </a:p>
          <a:p>
            <a:r>
              <a:rPr kumimoji="1" lang="en-US" altLang="ja-JP" sz="1000"/>
              <a:t>5</a:t>
            </a:r>
            <a:r>
              <a:rPr kumimoji="1" lang="ja-JP" altLang="en-US" sz="1000"/>
              <a:t>．</a:t>
            </a:r>
            <a:r>
              <a:rPr kumimoji="1" lang="en-US" altLang="ja-JP" sz="1000"/>
              <a:t>ATK+SPD</a:t>
            </a:r>
            <a:r>
              <a:rPr kumimoji="1" lang="ja-JP" altLang="en-US" sz="1000"/>
              <a:t>バフ</a:t>
            </a:r>
            <a:endParaRPr kumimoji="1" lang="en-US" altLang="ja-JP" sz="1000"/>
          </a:p>
          <a:p>
            <a:r>
              <a:rPr kumimoji="1" lang="en-US" altLang="ja-JP" sz="1000"/>
              <a:t>6</a:t>
            </a:r>
            <a:r>
              <a:rPr kumimoji="1" lang="ja-JP" altLang="en-US" sz="1000"/>
              <a:t>．</a:t>
            </a:r>
            <a:r>
              <a:rPr kumimoji="1" lang="en-US" altLang="ja-JP" sz="1000"/>
              <a:t>DEF</a:t>
            </a:r>
            <a:r>
              <a:rPr kumimoji="1" lang="ja-JP" altLang="en-US" sz="1000"/>
              <a:t>＋</a:t>
            </a:r>
            <a:r>
              <a:rPr kumimoji="1" lang="en-US" altLang="ja-JP" sz="1000"/>
              <a:t>SPD</a:t>
            </a:r>
            <a:r>
              <a:rPr kumimoji="1" lang="ja-JP" altLang="en-US" sz="1000"/>
              <a:t>バフ</a:t>
            </a:r>
            <a:endParaRPr kumimoji="1" lang="en-US" altLang="ja-JP" sz="1000"/>
          </a:p>
          <a:p>
            <a:r>
              <a:rPr kumimoji="1" lang="en-US" altLang="ja-JP" sz="1000"/>
              <a:t>7</a:t>
            </a:r>
            <a:r>
              <a:rPr kumimoji="1" lang="ja-JP" altLang="en-US" sz="1000"/>
              <a:t>．</a:t>
            </a:r>
            <a:r>
              <a:rPr kumimoji="1" lang="en-US" altLang="ja-JP" sz="1000"/>
              <a:t>ATK+DEF+SPD</a:t>
            </a:r>
            <a:r>
              <a:rPr kumimoji="1" lang="ja-JP" altLang="en-US" sz="1000"/>
              <a:t>バフ</a:t>
            </a:r>
            <a:endParaRPr kumimoji="1" lang="en-US" altLang="ja-JP" sz="1000"/>
          </a:p>
        </p:txBody>
      </p:sp>
      <p:sp>
        <p:nvSpPr>
          <p:cNvPr id="22" name="テキスト ボックス 21">
            <a:extLst>
              <a:ext uri="{FF2B5EF4-FFF2-40B4-BE49-F238E27FC236}">
                <a16:creationId xmlns:a16="http://schemas.microsoft.com/office/drawing/2014/main" id="{11D1453B-C33F-4454-849D-3415B88E0B6C}"/>
              </a:ext>
            </a:extLst>
          </p:cNvPr>
          <p:cNvSpPr txBox="1"/>
          <p:nvPr/>
        </p:nvSpPr>
        <p:spPr>
          <a:xfrm>
            <a:off x="760775" y="1495031"/>
            <a:ext cx="825867" cy="246221"/>
          </a:xfrm>
          <a:prstGeom prst="rect">
            <a:avLst/>
          </a:prstGeom>
          <a:noFill/>
        </p:spPr>
        <p:txBody>
          <a:bodyPr wrap="none" rtlCol="0">
            <a:spAutoFit/>
          </a:bodyPr>
          <a:lstStyle/>
          <a:p>
            <a:r>
              <a:rPr kumimoji="1" lang="ja-JP" altLang="en-US" sz="1000" b="1"/>
              <a:t>・効果対象</a:t>
            </a:r>
            <a:endParaRPr kumimoji="1" lang="en-US" altLang="ja-JP" sz="1000" b="1"/>
          </a:p>
        </p:txBody>
      </p:sp>
      <p:sp>
        <p:nvSpPr>
          <p:cNvPr id="23" name="テキスト ボックス 22">
            <a:extLst>
              <a:ext uri="{FF2B5EF4-FFF2-40B4-BE49-F238E27FC236}">
                <a16:creationId xmlns:a16="http://schemas.microsoft.com/office/drawing/2014/main" id="{176950B5-85A1-4F1D-BF72-747D752B11ED}"/>
              </a:ext>
            </a:extLst>
          </p:cNvPr>
          <p:cNvSpPr txBox="1"/>
          <p:nvPr/>
        </p:nvSpPr>
        <p:spPr>
          <a:xfrm>
            <a:off x="845301" y="1741252"/>
            <a:ext cx="569387" cy="246221"/>
          </a:xfrm>
          <a:prstGeom prst="rect">
            <a:avLst/>
          </a:prstGeom>
          <a:noFill/>
        </p:spPr>
        <p:txBody>
          <a:bodyPr wrap="none" rtlCol="0">
            <a:spAutoFit/>
          </a:bodyPr>
          <a:lstStyle/>
          <a:p>
            <a:r>
              <a:rPr kumimoji="1" lang="ja-JP" altLang="en-US" sz="1000"/>
              <a:t>部隊。</a:t>
            </a:r>
            <a:endParaRPr kumimoji="1" lang="en-US" altLang="ja-JP" sz="1000"/>
          </a:p>
        </p:txBody>
      </p:sp>
      <p:sp>
        <p:nvSpPr>
          <p:cNvPr id="12" name="テキスト ボックス 11">
            <a:extLst>
              <a:ext uri="{FF2B5EF4-FFF2-40B4-BE49-F238E27FC236}">
                <a16:creationId xmlns:a16="http://schemas.microsoft.com/office/drawing/2014/main" id="{944621CE-1361-4368-8AD1-6E6D2230D86E}"/>
              </a:ext>
            </a:extLst>
          </p:cNvPr>
          <p:cNvSpPr txBox="1"/>
          <p:nvPr/>
        </p:nvSpPr>
        <p:spPr>
          <a:xfrm>
            <a:off x="760775" y="3592377"/>
            <a:ext cx="697627" cy="246221"/>
          </a:xfrm>
          <a:prstGeom prst="rect">
            <a:avLst/>
          </a:prstGeom>
          <a:noFill/>
        </p:spPr>
        <p:txBody>
          <a:bodyPr wrap="none" rtlCol="0">
            <a:spAutoFit/>
          </a:bodyPr>
          <a:lstStyle/>
          <a:p>
            <a:r>
              <a:rPr kumimoji="1" lang="ja-JP" altLang="en-US" sz="1000" b="1"/>
              <a:t>・基本値</a:t>
            </a:r>
            <a:endParaRPr kumimoji="1" lang="en-US" altLang="ja-JP" sz="1000" b="1"/>
          </a:p>
        </p:txBody>
      </p:sp>
      <p:sp>
        <p:nvSpPr>
          <p:cNvPr id="16" name="テキスト ボックス 15">
            <a:extLst>
              <a:ext uri="{FF2B5EF4-FFF2-40B4-BE49-F238E27FC236}">
                <a16:creationId xmlns:a16="http://schemas.microsoft.com/office/drawing/2014/main" id="{4AB9A97A-67DE-458C-9F5C-A977FE757303}"/>
              </a:ext>
            </a:extLst>
          </p:cNvPr>
          <p:cNvSpPr txBox="1"/>
          <p:nvPr/>
        </p:nvSpPr>
        <p:spPr>
          <a:xfrm>
            <a:off x="845301" y="3838598"/>
            <a:ext cx="2621230" cy="246221"/>
          </a:xfrm>
          <a:prstGeom prst="rect">
            <a:avLst/>
          </a:prstGeom>
          <a:noFill/>
        </p:spPr>
        <p:txBody>
          <a:bodyPr wrap="none" rtlCol="0">
            <a:spAutoFit/>
          </a:bodyPr>
          <a:lstStyle/>
          <a:p>
            <a:r>
              <a:rPr kumimoji="1" lang="ja-JP" altLang="en-US" sz="1000"/>
              <a:t>固定値もしくは、割合での上昇値を持つ。</a:t>
            </a:r>
            <a:endParaRPr kumimoji="1" lang="en-US" altLang="ja-JP" sz="1000"/>
          </a:p>
        </p:txBody>
      </p:sp>
      <p:sp>
        <p:nvSpPr>
          <p:cNvPr id="17" name="テキスト ボックス 16">
            <a:extLst>
              <a:ext uri="{FF2B5EF4-FFF2-40B4-BE49-F238E27FC236}">
                <a16:creationId xmlns:a16="http://schemas.microsoft.com/office/drawing/2014/main" id="{90E596AD-F139-48D9-88BB-EE07138C7124}"/>
              </a:ext>
            </a:extLst>
          </p:cNvPr>
          <p:cNvSpPr txBox="1"/>
          <p:nvPr/>
        </p:nvSpPr>
        <p:spPr>
          <a:xfrm>
            <a:off x="760775" y="4194251"/>
            <a:ext cx="1595309" cy="246221"/>
          </a:xfrm>
          <a:prstGeom prst="rect">
            <a:avLst/>
          </a:prstGeom>
          <a:noFill/>
        </p:spPr>
        <p:txBody>
          <a:bodyPr wrap="none" rtlCol="0">
            <a:spAutoFit/>
          </a:bodyPr>
          <a:lstStyle/>
          <a:p>
            <a:r>
              <a:rPr kumimoji="1" lang="ja-JP" altLang="en-US" sz="1000" b="1"/>
              <a:t>・レベルによるボーナス</a:t>
            </a:r>
            <a:endParaRPr kumimoji="1" lang="en-US" altLang="ja-JP" sz="1000" b="1"/>
          </a:p>
        </p:txBody>
      </p:sp>
      <p:sp>
        <p:nvSpPr>
          <p:cNvPr id="18" name="テキスト ボックス 17">
            <a:extLst>
              <a:ext uri="{FF2B5EF4-FFF2-40B4-BE49-F238E27FC236}">
                <a16:creationId xmlns:a16="http://schemas.microsoft.com/office/drawing/2014/main" id="{CF4E215F-4E29-40EE-AC43-F8185417F74B}"/>
              </a:ext>
            </a:extLst>
          </p:cNvPr>
          <p:cNvSpPr txBox="1"/>
          <p:nvPr/>
        </p:nvSpPr>
        <p:spPr>
          <a:xfrm>
            <a:off x="845301" y="4440472"/>
            <a:ext cx="4160113" cy="553998"/>
          </a:xfrm>
          <a:prstGeom prst="rect">
            <a:avLst/>
          </a:prstGeom>
          <a:noFill/>
        </p:spPr>
        <p:txBody>
          <a:bodyPr wrap="none" rtlCol="0">
            <a:spAutoFit/>
          </a:bodyPr>
          <a:lstStyle/>
          <a:p>
            <a:r>
              <a:rPr kumimoji="1" lang="ja-JP" altLang="en-US" sz="1000"/>
              <a:t>上記基本値にレベルによるボーナス係数をかけて最終的な値とする。</a:t>
            </a:r>
            <a:endParaRPr kumimoji="1" lang="en-US" altLang="ja-JP" sz="1000"/>
          </a:p>
          <a:p>
            <a:endParaRPr kumimoji="1" lang="en-US" altLang="ja-JP" sz="1000"/>
          </a:p>
          <a:p>
            <a:r>
              <a:rPr kumimoji="1" lang="ja-JP" altLang="en-US" sz="1000" b="1">
                <a:solidFill>
                  <a:srgbClr val="00B050"/>
                </a:solidFill>
              </a:rPr>
              <a:t>基本値 </a:t>
            </a:r>
            <a:r>
              <a:rPr kumimoji="1" lang="en-US" altLang="ja-JP" sz="1000" b="1">
                <a:solidFill>
                  <a:srgbClr val="00B050"/>
                </a:solidFill>
              </a:rPr>
              <a:t>×</a:t>
            </a:r>
            <a:r>
              <a:rPr kumimoji="1" lang="ja-JP" altLang="en-US" sz="1000" b="1">
                <a:solidFill>
                  <a:srgbClr val="00B050"/>
                </a:solidFill>
              </a:rPr>
              <a:t> </a:t>
            </a:r>
            <a:r>
              <a:rPr kumimoji="1" lang="en-US" altLang="ja-JP" sz="1000" b="1">
                <a:solidFill>
                  <a:srgbClr val="00B050"/>
                </a:solidFill>
              </a:rPr>
              <a:t>1+</a:t>
            </a:r>
            <a:r>
              <a:rPr kumimoji="1" lang="ja-JP" altLang="en-US" sz="1000" b="1">
                <a:solidFill>
                  <a:srgbClr val="00B050"/>
                </a:solidFill>
              </a:rPr>
              <a:t>（ＴＲカード</a:t>
            </a:r>
            <a:r>
              <a:rPr kumimoji="1" lang="en-US" altLang="ja-JP" sz="1000" b="1" err="1">
                <a:solidFill>
                  <a:srgbClr val="00B050"/>
                </a:solidFill>
              </a:rPr>
              <a:t>Lv</a:t>
            </a:r>
            <a:r>
              <a:rPr kumimoji="1" lang="ja-JP" altLang="en-US" sz="1000" b="1">
                <a:solidFill>
                  <a:srgbClr val="00B050"/>
                </a:solidFill>
              </a:rPr>
              <a:t> </a:t>
            </a:r>
            <a:r>
              <a:rPr kumimoji="1" lang="en-US" altLang="ja-JP" sz="1000" b="1">
                <a:solidFill>
                  <a:srgbClr val="00B050"/>
                </a:solidFill>
              </a:rPr>
              <a:t>/</a:t>
            </a:r>
            <a:r>
              <a:rPr kumimoji="1" lang="ja-JP" altLang="en-US" sz="1000" b="1">
                <a:solidFill>
                  <a:srgbClr val="00B050"/>
                </a:solidFill>
              </a:rPr>
              <a:t> </a:t>
            </a:r>
            <a:r>
              <a:rPr kumimoji="1" lang="en-US" altLang="ja-JP" sz="1000" b="1">
                <a:solidFill>
                  <a:srgbClr val="00B050"/>
                </a:solidFill>
              </a:rPr>
              <a:t>100</a:t>
            </a:r>
            <a:r>
              <a:rPr kumimoji="1" lang="ja-JP" altLang="en-US" sz="1000" b="1">
                <a:solidFill>
                  <a:srgbClr val="00B050"/>
                </a:solidFill>
              </a:rPr>
              <a:t> ）</a:t>
            </a:r>
            <a:endParaRPr kumimoji="1" lang="en-US" altLang="ja-JP" sz="1000" b="1">
              <a:solidFill>
                <a:srgbClr val="00B050"/>
              </a:solidFill>
            </a:endParaRPr>
          </a:p>
        </p:txBody>
      </p:sp>
      <p:sp>
        <p:nvSpPr>
          <p:cNvPr id="19" name="テキスト ボックス 18">
            <a:extLst>
              <a:ext uri="{FF2B5EF4-FFF2-40B4-BE49-F238E27FC236}">
                <a16:creationId xmlns:a16="http://schemas.microsoft.com/office/drawing/2014/main" id="{2FFDC138-78B9-4C5D-BB32-9320E96AE258}"/>
              </a:ext>
            </a:extLst>
          </p:cNvPr>
          <p:cNvSpPr txBox="1"/>
          <p:nvPr/>
        </p:nvSpPr>
        <p:spPr>
          <a:xfrm>
            <a:off x="760775" y="5103902"/>
            <a:ext cx="825867" cy="246221"/>
          </a:xfrm>
          <a:prstGeom prst="rect">
            <a:avLst/>
          </a:prstGeom>
          <a:noFill/>
        </p:spPr>
        <p:txBody>
          <a:bodyPr wrap="none" rtlCol="0">
            <a:spAutoFit/>
          </a:bodyPr>
          <a:lstStyle/>
          <a:p>
            <a:r>
              <a:rPr kumimoji="1" lang="ja-JP" altLang="en-US" sz="1000" b="1"/>
              <a:t>・追加効果</a:t>
            </a:r>
            <a:endParaRPr kumimoji="1" lang="ja-JP" altLang="en-US" sz="1000" b="1">
              <a:solidFill>
                <a:srgbClr val="FF0000"/>
              </a:solidFill>
            </a:endParaRPr>
          </a:p>
        </p:txBody>
      </p:sp>
      <p:sp>
        <p:nvSpPr>
          <p:cNvPr id="20" name="テキスト ボックス 19">
            <a:extLst>
              <a:ext uri="{FF2B5EF4-FFF2-40B4-BE49-F238E27FC236}">
                <a16:creationId xmlns:a16="http://schemas.microsoft.com/office/drawing/2014/main" id="{1D4C40B2-D753-4B3D-A27B-5DE9F4A5FE06}"/>
              </a:ext>
            </a:extLst>
          </p:cNvPr>
          <p:cNvSpPr txBox="1"/>
          <p:nvPr/>
        </p:nvSpPr>
        <p:spPr>
          <a:xfrm>
            <a:off x="945324" y="5377585"/>
            <a:ext cx="3817071" cy="400110"/>
          </a:xfrm>
          <a:prstGeom prst="rect">
            <a:avLst/>
          </a:prstGeom>
          <a:noFill/>
        </p:spPr>
        <p:txBody>
          <a:bodyPr wrap="none" rtlCol="0">
            <a:spAutoFit/>
          </a:bodyPr>
          <a:lstStyle/>
          <a:p>
            <a:r>
              <a:rPr kumimoji="1" lang="ja-JP" altLang="en-US" sz="1000">
                <a:latin typeface="+mn-ea"/>
              </a:rPr>
              <a:t>バフに加えなにか追加効果がある場合も想定される。</a:t>
            </a:r>
            <a:endParaRPr kumimoji="1" lang="en-US" altLang="ja-JP" sz="1000">
              <a:latin typeface="+mn-ea"/>
            </a:endParaRPr>
          </a:p>
          <a:p>
            <a:r>
              <a:rPr kumimoji="1" lang="ja-JP" altLang="en-US" sz="1000">
                <a:latin typeface="+mn-ea"/>
              </a:rPr>
              <a:t>効果と同様、各</a:t>
            </a:r>
            <a:r>
              <a:rPr kumimoji="1" lang="en-US" altLang="ja-JP" sz="1000">
                <a:latin typeface="+mn-ea"/>
              </a:rPr>
              <a:t>TR</a:t>
            </a:r>
            <a:r>
              <a:rPr kumimoji="1" lang="ja-JP" altLang="en-US" sz="1000">
                <a:latin typeface="+mn-ea"/>
              </a:rPr>
              <a:t>スキルに効果を設定できるようにしておく。</a:t>
            </a:r>
            <a:endParaRPr kumimoji="1" lang="en-US" altLang="ja-JP" sz="800">
              <a:latin typeface="+mn-ea"/>
            </a:endParaRPr>
          </a:p>
        </p:txBody>
      </p:sp>
    </p:spTree>
    <p:extLst>
      <p:ext uri="{BB962C8B-B14F-4D97-AF65-F5344CB8AC3E}">
        <p14:creationId xmlns:p14="http://schemas.microsoft.com/office/powerpoint/2010/main" val="24734915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17</a:t>
            </a:fld>
            <a:endParaRPr kumimoji="1" lang="ja-JP" altLang="en-US"/>
          </a:p>
        </p:txBody>
      </p:sp>
      <p:sp>
        <p:nvSpPr>
          <p:cNvPr id="7" name="テキスト ボックス 6">
            <a:extLst>
              <a:ext uri="{FF2B5EF4-FFF2-40B4-BE49-F238E27FC236}">
                <a16:creationId xmlns:a16="http://schemas.microsoft.com/office/drawing/2014/main" id="{C4374941-E241-4006-BB83-EF28A4ED8359}"/>
              </a:ext>
            </a:extLst>
          </p:cNvPr>
          <p:cNvSpPr txBox="1"/>
          <p:nvPr/>
        </p:nvSpPr>
        <p:spPr>
          <a:xfrm>
            <a:off x="591845" y="538799"/>
            <a:ext cx="954107" cy="276999"/>
          </a:xfrm>
          <a:prstGeom prst="rect">
            <a:avLst/>
          </a:prstGeom>
          <a:noFill/>
        </p:spPr>
        <p:txBody>
          <a:bodyPr wrap="none" rtlCol="0">
            <a:spAutoFit/>
          </a:bodyPr>
          <a:lstStyle/>
          <a:p>
            <a:r>
              <a:rPr kumimoji="1" lang="ja-JP" altLang="en-US" sz="1200" b="1">
                <a:latin typeface="+mn-ea"/>
              </a:rPr>
              <a:t>○デバフ系</a:t>
            </a:r>
            <a:endParaRPr kumimoji="1" lang="ja-JP" altLang="en-US" sz="1000" b="1">
              <a:latin typeface="+mn-ea"/>
            </a:endParaRPr>
          </a:p>
        </p:txBody>
      </p:sp>
      <p:sp>
        <p:nvSpPr>
          <p:cNvPr id="9" name="テキスト ボックス 8">
            <a:extLst>
              <a:ext uri="{FF2B5EF4-FFF2-40B4-BE49-F238E27FC236}">
                <a16:creationId xmlns:a16="http://schemas.microsoft.com/office/drawing/2014/main" id="{E051BAE1-7862-4C44-8166-B10ADAD5525C}"/>
              </a:ext>
            </a:extLst>
          </p:cNvPr>
          <p:cNvSpPr txBox="1"/>
          <p:nvPr/>
        </p:nvSpPr>
        <p:spPr>
          <a:xfrm>
            <a:off x="760775" y="2107653"/>
            <a:ext cx="825867" cy="246221"/>
          </a:xfrm>
          <a:prstGeom prst="rect">
            <a:avLst/>
          </a:prstGeom>
          <a:noFill/>
        </p:spPr>
        <p:txBody>
          <a:bodyPr wrap="none" rtlCol="0">
            <a:spAutoFit/>
          </a:bodyPr>
          <a:lstStyle/>
          <a:p>
            <a:r>
              <a:rPr kumimoji="1" lang="ja-JP" altLang="en-US" sz="1000" b="1"/>
              <a:t>・効果内容</a:t>
            </a:r>
            <a:endParaRPr kumimoji="1" lang="en-US" altLang="ja-JP" sz="1000" b="1"/>
          </a:p>
        </p:txBody>
      </p:sp>
      <p:sp>
        <p:nvSpPr>
          <p:cNvPr id="13" name="テキスト ボックス 12">
            <a:extLst>
              <a:ext uri="{FF2B5EF4-FFF2-40B4-BE49-F238E27FC236}">
                <a16:creationId xmlns:a16="http://schemas.microsoft.com/office/drawing/2014/main" id="{2E97FBEA-6828-45E5-BE60-A6BF5E18AE2A}"/>
              </a:ext>
            </a:extLst>
          </p:cNvPr>
          <p:cNvSpPr txBox="1"/>
          <p:nvPr/>
        </p:nvSpPr>
        <p:spPr>
          <a:xfrm>
            <a:off x="760775" y="870615"/>
            <a:ext cx="569387" cy="246221"/>
          </a:xfrm>
          <a:prstGeom prst="rect">
            <a:avLst/>
          </a:prstGeom>
          <a:noFill/>
        </p:spPr>
        <p:txBody>
          <a:bodyPr wrap="none" rtlCol="0">
            <a:spAutoFit/>
          </a:bodyPr>
          <a:lstStyle/>
          <a:p>
            <a:r>
              <a:rPr kumimoji="1" lang="ja-JP" altLang="en-US" sz="1000" b="1"/>
              <a:t>・効果</a:t>
            </a:r>
            <a:endParaRPr kumimoji="1" lang="en-US" altLang="ja-JP" sz="1000" b="1"/>
          </a:p>
        </p:txBody>
      </p:sp>
      <p:sp>
        <p:nvSpPr>
          <p:cNvPr id="14" name="テキスト ボックス 13">
            <a:extLst>
              <a:ext uri="{FF2B5EF4-FFF2-40B4-BE49-F238E27FC236}">
                <a16:creationId xmlns:a16="http://schemas.microsoft.com/office/drawing/2014/main" id="{4EFA1E50-5F8E-45AC-9551-55BF18467B0E}"/>
              </a:ext>
            </a:extLst>
          </p:cNvPr>
          <p:cNvSpPr txBox="1"/>
          <p:nvPr/>
        </p:nvSpPr>
        <p:spPr>
          <a:xfrm>
            <a:off x="845301" y="1125700"/>
            <a:ext cx="1980029" cy="246221"/>
          </a:xfrm>
          <a:prstGeom prst="rect">
            <a:avLst/>
          </a:prstGeom>
          <a:noFill/>
        </p:spPr>
        <p:txBody>
          <a:bodyPr wrap="none" rtlCol="0">
            <a:spAutoFit/>
          </a:bodyPr>
          <a:lstStyle/>
          <a:p>
            <a:r>
              <a:rPr kumimoji="1" lang="ja-JP" altLang="en-US" sz="1000">
                <a:latin typeface="+mn-ea"/>
              </a:rPr>
              <a:t>味方のパラメータを上昇する。</a:t>
            </a:r>
            <a:endParaRPr kumimoji="1" lang="en-US" altLang="ja-JP" sz="1000">
              <a:latin typeface="+mn-ea"/>
            </a:endParaRPr>
          </a:p>
        </p:txBody>
      </p:sp>
      <p:sp>
        <p:nvSpPr>
          <p:cNvPr id="15" name="テキスト ボックス 14">
            <a:extLst>
              <a:ext uri="{FF2B5EF4-FFF2-40B4-BE49-F238E27FC236}">
                <a16:creationId xmlns:a16="http://schemas.microsoft.com/office/drawing/2014/main" id="{BA4BEABF-FE45-43D3-B541-4304B2492685}"/>
              </a:ext>
            </a:extLst>
          </p:cNvPr>
          <p:cNvSpPr txBox="1"/>
          <p:nvPr/>
        </p:nvSpPr>
        <p:spPr>
          <a:xfrm>
            <a:off x="845301" y="2353874"/>
            <a:ext cx="1609736" cy="1169551"/>
          </a:xfrm>
          <a:prstGeom prst="rect">
            <a:avLst/>
          </a:prstGeom>
          <a:noFill/>
        </p:spPr>
        <p:txBody>
          <a:bodyPr wrap="none" rtlCol="0">
            <a:spAutoFit/>
          </a:bodyPr>
          <a:lstStyle/>
          <a:p>
            <a:r>
              <a:rPr kumimoji="1" lang="en-US" altLang="ja-JP" sz="1000"/>
              <a:t>1</a:t>
            </a:r>
            <a:r>
              <a:rPr kumimoji="1" lang="ja-JP" altLang="en-US" sz="1000"/>
              <a:t>．</a:t>
            </a:r>
            <a:r>
              <a:rPr kumimoji="1" lang="en-US" altLang="ja-JP" sz="1000"/>
              <a:t>ATK</a:t>
            </a:r>
            <a:r>
              <a:rPr kumimoji="1" lang="ja-JP" altLang="en-US" sz="1000"/>
              <a:t>デバフ</a:t>
            </a:r>
            <a:endParaRPr kumimoji="1" lang="en-US" altLang="ja-JP" sz="1000"/>
          </a:p>
          <a:p>
            <a:r>
              <a:rPr kumimoji="1" lang="en-US" altLang="ja-JP" sz="1000"/>
              <a:t>2</a:t>
            </a:r>
            <a:r>
              <a:rPr kumimoji="1" lang="ja-JP" altLang="en-US" sz="1000"/>
              <a:t>．</a:t>
            </a:r>
            <a:r>
              <a:rPr kumimoji="1" lang="en-US" altLang="ja-JP" sz="1000"/>
              <a:t>DEF</a:t>
            </a:r>
            <a:r>
              <a:rPr kumimoji="1" lang="ja-JP" altLang="en-US" sz="1000"/>
              <a:t>デバフ</a:t>
            </a:r>
            <a:endParaRPr kumimoji="1" lang="en-US" altLang="ja-JP" sz="1000"/>
          </a:p>
          <a:p>
            <a:r>
              <a:rPr kumimoji="1" lang="en-US" altLang="ja-JP" sz="1000"/>
              <a:t>3</a:t>
            </a:r>
            <a:r>
              <a:rPr kumimoji="1" lang="ja-JP" altLang="en-US" sz="1000"/>
              <a:t>．</a:t>
            </a:r>
            <a:r>
              <a:rPr kumimoji="1" lang="en-US" altLang="ja-JP" sz="1000"/>
              <a:t>SPD</a:t>
            </a:r>
            <a:r>
              <a:rPr kumimoji="1" lang="ja-JP" altLang="en-US" sz="1000"/>
              <a:t>デバフ</a:t>
            </a:r>
            <a:endParaRPr kumimoji="1" lang="en-US" altLang="ja-JP" sz="1000"/>
          </a:p>
          <a:p>
            <a:r>
              <a:rPr kumimoji="1" lang="en-US" altLang="ja-JP" sz="1000"/>
              <a:t>4</a:t>
            </a:r>
            <a:r>
              <a:rPr kumimoji="1" lang="ja-JP" altLang="en-US" sz="1000"/>
              <a:t>．</a:t>
            </a:r>
            <a:r>
              <a:rPr kumimoji="1" lang="en-US" altLang="ja-JP" sz="1000"/>
              <a:t>ATK+DEF</a:t>
            </a:r>
            <a:r>
              <a:rPr kumimoji="1" lang="ja-JP" altLang="en-US" sz="1000"/>
              <a:t>デバフ</a:t>
            </a:r>
            <a:endParaRPr kumimoji="1" lang="en-US" altLang="ja-JP" sz="1000"/>
          </a:p>
          <a:p>
            <a:r>
              <a:rPr kumimoji="1" lang="en-US" altLang="ja-JP" sz="1000"/>
              <a:t>5</a:t>
            </a:r>
            <a:r>
              <a:rPr kumimoji="1" lang="ja-JP" altLang="en-US" sz="1000"/>
              <a:t>．</a:t>
            </a:r>
            <a:r>
              <a:rPr kumimoji="1" lang="en-US" altLang="ja-JP" sz="1000"/>
              <a:t>ATK+SPD</a:t>
            </a:r>
            <a:r>
              <a:rPr kumimoji="1" lang="ja-JP" altLang="en-US" sz="1000"/>
              <a:t>デバフ</a:t>
            </a:r>
            <a:endParaRPr kumimoji="1" lang="en-US" altLang="ja-JP" sz="1000"/>
          </a:p>
          <a:p>
            <a:r>
              <a:rPr kumimoji="1" lang="en-US" altLang="ja-JP" sz="1000"/>
              <a:t>6</a:t>
            </a:r>
            <a:r>
              <a:rPr kumimoji="1" lang="ja-JP" altLang="en-US" sz="1000"/>
              <a:t>．</a:t>
            </a:r>
            <a:r>
              <a:rPr kumimoji="1" lang="en-US" altLang="ja-JP" sz="1000"/>
              <a:t>DEF</a:t>
            </a:r>
            <a:r>
              <a:rPr kumimoji="1" lang="ja-JP" altLang="en-US" sz="1000"/>
              <a:t>＋</a:t>
            </a:r>
            <a:r>
              <a:rPr kumimoji="1" lang="en-US" altLang="ja-JP" sz="1000"/>
              <a:t>SPD</a:t>
            </a:r>
            <a:r>
              <a:rPr kumimoji="1" lang="ja-JP" altLang="en-US" sz="1000"/>
              <a:t>デバフ</a:t>
            </a:r>
            <a:endParaRPr kumimoji="1" lang="en-US" altLang="ja-JP" sz="1000"/>
          </a:p>
          <a:p>
            <a:r>
              <a:rPr kumimoji="1" lang="en-US" altLang="ja-JP" sz="1000"/>
              <a:t>7</a:t>
            </a:r>
            <a:r>
              <a:rPr kumimoji="1" lang="ja-JP" altLang="en-US" sz="1000"/>
              <a:t>．</a:t>
            </a:r>
            <a:r>
              <a:rPr kumimoji="1" lang="en-US" altLang="ja-JP" sz="1000"/>
              <a:t>ATK+DEF+SPD</a:t>
            </a:r>
            <a:r>
              <a:rPr kumimoji="1" lang="ja-JP" altLang="en-US" sz="1000"/>
              <a:t>デバフ</a:t>
            </a:r>
            <a:endParaRPr kumimoji="1" lang="en-US" altLang="ja-JP" sz="1000"/>
          </a:p>
        </p:txBody>
      </p:sp>
      <p:sp>
        <p:nvSpPr>
          <p:cNvPr id="22" name="テキスト ボックス 21">
            <a:extLst>
              <a:ext uri="{FF2B5EF4-FFF2-40B4-BE49-F238E27FC236}">
                <a16:creationId xmlns:a16="http://schemas.microsoft.com/office/drawing/2014/main" id="{11D1453B-C33F-4454-849D-3415B88E0B6C}"/>
              </a:ext>
            </a:extLst>
          </p:cNvPr>
          <p:cNvSpPr txBox="1"/>
          <p:nvPr/>
        </p:nvSpPr>
        <p:spPr>
          <a:xfrm>
            <a:off x="760775" y="1495031"/>
            <a:ext cx="825867" cy="246221"/>
          </a:xfrm>
          <a:prstGeom prst="rect">
            <a:avLst/>
          </a:prstGeom>
          <a:noFill/>
        </p:spPr>
        <p:txBody>
          <a:bodyPr wrap="none" rtlCol="0">
            <a:spAutoFit/>
          </a:bodyPr>
          <a:lstStyle/>
          <a:p>
            <a:r>
              <a:rPr kumimoji="1" lang="ja-JP" altLang="en-US" sz="1000" b="1"/>
              <a:t>・効果対象</a:t>
            </a:r>
            <a:endParaRPr kumimoji="1" lang="en-US" altLang="ja-JP" sz="1000" b="1"/>
          </a:p>
        </p:txBody>
      </p:sp>
      <p:sp>
        <p:nvSpPr>
          <p:cNvPr id="23" name="テキスト ボックス 22">
            <a:extLst>
              <a:ext uri="{FF2B5EF4-FFF2-40B4-BE49-F238E27FC236}">
                <a16:creationId xmlns:a16="http://schemas.microsoft.com/office/drawing/2014/main" id="{176950B5-85A1-4F1D-BF72-747D752B11ED}"/>
              </a:ext>
            </a:extLst>
          </p:cNvPr>
          <p:cNvSpPr txBox="1"/>
          <p:nvPr/>
        </p:nvSpPr>
        <p:spPr>
          <a:xfrm>
            <a:off x="845301" y="1741252"/>
            <a:ext cx="441146" cy="246221"/>
          </a:xfrm>
          <a:prstGeom prst="rect">
            <a:avLst/>
          </a:prstGeom>
          <a:noFill/>
        </p:spPr>
        <p:txBody>
          <a:bodyPr wrap="none" rtlCol="0">
            <a:spAutoFit/>
          </a:bodyPr>
          <a:lstStyle/>
          <a:p>
            <a:r>
              <a:rPr kumimoji="1" lang="ja-JP" altLang="en-US" sz="1000"/>
              <a:t>怪獣</a:t>
            </a:r>
            <a:endParaRPr kumimoji="1" lang="en-US" altLang="ja-JP" sz="1000"/>
          </a:p>
        </p:txBody>
      </p:sp>
      <p:sp>
        <p:nvSpPr>
          <p:cNvPr id="12" name="テキスト ボックス 11">
            <a:extLst>
              <a:ext uri="{FF2B5EF4-FFF2-40B4-BE49-F238E27FC236}">
                <a16:creationId xmlns:a16="http://schemas.microsoft.com/office/drawing/2014/main" id="{944621CE-1361-4368-8AD1-6E6D2230D86E}"/>
              </a:ext>
            </a:extLst>
          </p:cNvPr>
          <p:cNvSpPr txBox="1"/>
          <p:nvPr/>
        </p:nvSpPr>
        <p:spPr>
          <a:xfrm>
            <a:off x="760775" y="3592377"/>
            <a:ext cx="697627" cy="246221"/>
          </a:xfrm>
          <a:prstGeom prst="rect">
            <a:avLst/>
          </a:prstGeom>
          <a:noFill/>
        </p:spPr>
        <p:txBody>
          <a:bodyPr wrap="none" rtlCol="0">
            <a:spAutoFit/>
          </a:bodyPr>
          <a:lstStyle/>
          <a:p>
            <a:r>
              <a:rPr kumimoji="1" lang="ja-JP" altLang="en-US" sz="1000" b="1"/>
              <a:t>・基本値</a:t>
            </a:r>
            <a:endParaRPr kumimoji="1" lang="en-US" altLang="ja-JP" sz="1000" b="1"/>
          </a:p>
        </p:txBody>
      </p:sp>
      <p:sp>
        <p:nvSpPr>
          <p:cNvPr id="16" name="テキスト ボックス 15">
            <a:extLst>
              <a:ext uri="{FF2B5EF4-FFF2-40B4-BE49-F238E27FC236}">
                <a16:creationId xmlns:a16="http://schemas.microsoft.com/office/drawing/2014/main" id="{4AB9A97A-67DE-458C-9F5C-A977FE757303}"/>
              </a:ext>
            </a:extLst>
          </p:cNvPr>
          <p:cNvSpPr txBox="1"/>
          <p:nvPr/>
        </p:nvSpPr>
        <p:spPr>
          <a:xfrm>
            <a:off x="845301" y="3838598"/>
            <a:ext cx="2621230" cy="246221"/>
          </a:xfrm>
          <a:prstGeom prst="rect">
            <a:avLst/>
          </a:prstGeom>
          <a:noFill/>
        </p:spPr>
        <p:txBody>
          <a:bodyPr wrap="none" rtlCol="0">
            <a:spAutoFit/>
          </a:bodyPr>
          <a:lstStyle/>
          <a:p>
            <a:r>
              <a:rPr kumimoji="1" lang="ja-JP" altLang="en-US" sz="1000"/>
              <a:t>固定値もしくは、割合での上昇値を持つ。</a:t>
            </a:r>
            <a:endParaRPr kumimoji="1" lang="en-US" altLang="ja-JP" sz="1000"/>
          </a:p>
        </p:txBody>
      </p:sp>
      <p:sp>
        <p:nvSpPr>
          <p:cNvPr id="17" name="テキスト ボックス 16">
            <a:extLst>
              <a:ext uri="{FF2B5EF4-FFF2-40B4-BE49-F238E27FC236}">
                <a16:creationId xmlns:a16="http://schemas.microsoft.com/office/drawing/2014/main" id="{90E596AD-F139-48D9-88BB-EE07138C7124}"/>
              </a:ext>
            </a:extLst>
          </p:cNvPr>
          <p:cNvSpPr txBox="1"/>
          <p:nvPr/>
        </p:nvSpPr>
        <p:spPr>
          <a:xfrm>
            <a:off x="760775" y="4194251"/>
            <a:ext cx="1595309" cy="246221"/>
          </a:xfrm>
          <a:prstGeom prst="rect">
            <a:avLst/>
          </a:prstGeom>
          <a:noFill/>
        </p:spPr>
        <p:txBody>
          <a:bodyPr wrap="none" rtlCol="0">
            <a:spAutoFit/>
          </a:bodyPr>
          <a:lstStyle/>
          <a:p>
            <a:r>
              <a:rPr kumimoji="1" lang="ja-JP" altLang="en-US" sz="1000" b="1"/>
              <a:t>・レベルによるボーナス</a:t>
            </a:r>
            <a:endParaRPr kumimoji="1" lang="en-US" altLang="ja-JP" sz="1000" b="1"/>
          </a:p>
        </p:txBody>
      </p:sp>
      <p:sp>
        <p:nvSpPr>
          <p:cNvPr id="18" name="テキスト ボックス 17">
            <a:extLst>
              <a:ext uri="{FF2B5EF4-FFF2-40B4-BE49-F238E27FC236}">
                <a16:creationId xmlns:a16="http://schemas.microsoft.com/office/drawing/2014/main" id="{CF4E215F-4E29-40EE-AC43-F8185417F74B}"/>
              </a:ext>
            </a:extLst>
          </p:cNvPr>
          <p:cNvSpPr txBox="1"/>
          <p:nvPr/>
        </p:nvSpPr>
        <p:spPr>
          <a:xfrm>
            <a:off x="845301" y="4440472"/>
            <a:ext cx="4160113" cy="553998"/>
          </a:xfrm>
          <a:prstGeom prst="rect">
            <a:avLst/>
          </a:prstGeom>
          <a:noFill/>
        </p:spPr>
        <p:txBody>
          <a:bodyPr wrap="none" rtlCol="0">
            <a:spAutoFit/>
          </a:bodyPr>
          <a:lstStyle/>
          <a:p>
            <a:r>
              <a:rPr kumimoji="1" lang="ja-JP" altLang="en-US" sz="1000"/>
              <a:t>上記基本値にレベルによるボーナス係数をかけて最終的な値とする。</a:t>
            </a:r>
            <a:endParaRPr kumimoji="1" lang="en-US" altLang="ja-JP" sz="1000"/>
          </a:p>
          <a:p>
            <a:endParaRPr kumimoji="1" lang="en-US" altLang="ja-JP" sz="1000"/>
          </a:p>
          <a:p>
            <a:r>
              <a:rPr kumimoji="1" lang="ja-JP" altLang="en-US" sz="1000" b="1">
                <a:solidFill>
                  <a:srgbClr val="00B050"/>
                </a:solidFill>
              </a:rPr>
              <a:t>基本値 </a:t>
            </a:r>
            <a:r>
              <a:rPr kumimoji="1" lang="en-US" altLang="ja-JP" sz="1000" b="1">
                <a:solidFill>
                  <a:srgbClr val="00B050"/>
                </a:solidFill>
              </a:rPr>
              <a:t>×</a:t>
            </a:r>
            <a:r>
              <a:rPr kumimoji="1" lang="ja-JP" altLang="en-US" sz="1000" b="1">
                <a:solidFill>
                  <a:srgbClr val="00B050"/>
                </a:solidFill>
              </a:rPr>
              <a:t> </a:t>
            </a:r>
            <a:r>
              <a:rPr kumimoji="1" lang="en-US" altLang="ja-JP" sz="1000" b="1">
                <a:solidFill>
                  <a:srgbClr val="00B050"/>
                </a:solidFill>
              </a:rPr>
              <a:t>1+</a:t>
            </a:r>
            <a:r>
              <a:rPr kumimoji="1" lang="ja-JP" altLang="en-US" sz="1000" b="1">
                <a:solidFill>
                  <a:srgbClr val="00B050"/>
                </a:solidFill>
              </a:rPr>
              <a:t>（ＴＲカード</a:t>
            </a:r>
            <a:r>
              <a:rPr kumimoji="1" lang="en-US" altLang="ja-JP" sz="1000" b="1" err="1">
                <a:solidFill>
                  <a:srgbClr val="00B050"/>
                </a:solidFill>
              </a:rPr>
              <a:t>Lv</a:t>
            </a:r>
            <a:r>
              <a:rPr kumimoji="1" lang="ja-JP" altLang="en-US" sz="1000" b="1">
                <a:solidFill>
                  <a:srgbClr val="00B050"/>
                </a:solidFill>
              </a:rPr>
              <a:t> </a:t>
            </a:r>
            <a:r>
              <a:rPr kumimoji="1" lang="en-US" altLang="ja-JP" sz="1000" b="1">
                <a:solidFill>
                  <a:srgbClr val="00B050"/>
                </a:solidFill>
              </a:rPr>
              <a:t>/</a:t>
            </a:r>
            <a:r>
              <a:rPr kumimoji="1" lang="ja-JP" altLang="en-US" sz="1000" b="1">
                <a:solidFill>
                  <a:srgbClr val="00B050"/>
                </a:solidFill>
              </a:rPr>
              <a:t> </a:t>
            </a:r>
            <a:r>
              <a:rPr kumimoji="1" lang="en-US" altLang="ja-JP" sz="1000" b="1">
                <a:solidFill>
                  <a:srgbClr val="00B050"/>
                </a:solidFill>
              </a:rPr>
              <a:t>100</a:t>
            </a:r>
            <a:r>
              <a:rPr kumimoji="1" lang="ja-JP" altLang="en-US" sz="1000" b="1">
                <a:solidFill>
                  <a:srgbClr val="00B050"/>
                </a:solidFill>
              </a:rPr>
              <a:t> ）</a:t>
            </a:r>
            <a:endParaRPr kumimoji="1" lang="en-US" altLang="ja-JP" sz="1000" b="1">
              <a:solidFill>
                <a:srgbClr val="00B050"/>
              </a:solidFill>
            </a:endParaRPr>
          </a:p>
        </p:txBody>
      </p:sp>
      <p:sp>
        <p:nvSpPr>
          <p:cNvPr id="19" name="テキスト ボックス 18">
            <a:extLst>
              <a:ext uri="{FF2B5EF4-FFF2-40B4-BE49-F238E27FC236}">
                <a16:creationId xmlns:a16="http://schemas.microsoft.com/office/drawing/2014/main" id="{E96E4E91-A0B8-4D27-9CE3-16E086C4BF97}"/>
              </a:ext>
            </a:extLst>
          </p:cNvPr>
          <p:cNvSpPr txBox="1"/>
          <p:nvPr/>
        </p:nvSpPr>
        <p:spPr>
          <a:xfrm>
            <a:off x="760775" y="5103902"/>
            <a:ext cx="825867" cy="246221"/>
          </a:xfrm>
          <a:prstGeom prst="rect">
            <a:avLst/>
          </a:prstGeom>
          <a:noFill/>
        </p:spPr>
        <p:txBody>
          <a:bodyPr wrap="none" rtlCol="0">
            <a:spAutoFit/>
          </a:bodyPr>
          <a:lstStyle/>
          <a:p>
            <a:r>
              <a:rPr kumimoji="1" lang="ja-JP" altLang="en-US" sz="1000" b="1"/>
              <a:t>・追加効果</a:t>
            </a:r>
            <a:endParaRPr kumimoji="1" lang="ja-JP" altLang="en-US" sz="1000" b="1">
              <a:solidFill>
                <a:srgbClr val="FF0000"/>
              </a:solidFill>
            </a:endParaRPr>
          </a:p>
        </p:txBody>
      </p:sp>
      <p:sp>
        <p:nvSpPr>
          <p:cNvPr id="20" name="テキスト ボックス 19">
            <a:extLst>
              <a:ext uri="{FF2B5EF4-FFF2-40B4-BE49-F238E27FC236}">
                <a16:creationId xmlns:a16="http://schemas.microsoft.com/office/drawing/2014/main" id="{B8FB3269-F6B9-4010-99E2-2AF72B159ADD}"/>
              </a:ext>
            </a:extLst>
          </p:cNvPr>
          <p:cNvSpPr txBox="1"/>
          <p:nvPr/>
        </p:nvSpPr>
        <p:spPr>
          <a:xfrm>
            <a:off x="945324" y="5377585"/>
            <a:ext cx="3817071" cy="553998"/>
          </a:xfrm>
          <a:prstGeom prst="rect">
            <a:avLst/>
          </a:prstGeom>
          <a:noFill/>
        </p:spPr>
        <p:txBody>
          <a:bodyPr wrap="none" rtlCol="0">
            <a:spAutoFit/>
          </a:bodyPr>
          <a:lstStyle/>
          <a:p>
            <a:r>
              <a:rPr kumimoji="1" lang="ja-JP" altLang="en-US" sz="1000">
                <a:latin typeface="+mn-ea"/>
              </a:rPr>
              <a:t>デバフに加えなにか追加効果がある場合も想定される。</a:t>
            </a:r>
            <a:endParaRPr kumimoji="1" lang="en-US" altLang="ja-JP" sz="1000">
              <a:latin typeface="+mn-ea"/>
            </a:endParaRPr>
          </a:p>
          <a:p>
            <a:r>
              <a:rPr kumimoji="1" lang="ja-JP" altLang="en-US" sz="1000">
                <a:latin typeface="+mn-ea"/>
              </a:rPr>
              <a:t>特に状態異常系は追加効果に配置するようにする。</a:t>
            </a:r>
            <a:endParaRPr kumimoji="1" lang="en-US" altLang="ja-JP" sz="1000">
              <a:latin typeface="+mn-ea"/>
            </a:endParaRPr>
          </a:p>
          <a:p>
            <a:r>
              <a:rPr kumimoji="1" lang="ja-JP" altLang="en-US" sz="1000">
                <a:latin typeface="+mn-ea"/>
              </a:rPr>
              <a:t>効果と同様、各</a:t>
            </a:r>
            <a:r>
              <a:rPr kumimoji="1" lang="en-US" altLang="ja-JP" sz="1000">
                <a:latin typeface="+mn-ea"/>
              </a:rPr>
              <a:t>TR</a:t>
            </a:r>
            <a:r>
              <a:rPr kumimoji="1" lang="ja-JP" altLang="en-US" sz="1000">
                <a:latin typeface="+mn-ea"/>
              </a:rPr>
              <a:t>スキルに効果を設定できるようにしておく。</a:t>
            </a:r>
            <a:endParaRPr kumimoji="1" lang="en-US" altLang="ja-JP" sz="800">
              <a:latin typeface="+mn-ea"/>
            </a:endParaRPr>
          </a:p>
        </p:txBody>
      </p:sp>
    </p:spTree>
    <p:extLst>
      <p:ext uri="{BB962C8B-B14F-4D97-AF65-F5344CB8AC3E}">
        <p14:creationId xmlns:p14="http://schemas.microsoft.com/office/powerpoint/2010/main" val="2019710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18</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172390" cy="307777"/>
          </a:xfrm>
          <a:prstGeom prst="rect">
            <a:avLst/>
          </a:prstGeom>
          <a:noFill/>
        </p:spPr>
        <p:txBody>
          <a:bodyPr wrap="none" rtlCol="0">
            <a:spAutoFit/>
          </a:bodyPr>
          <a:lstStyle/>
          <a:p>
            <a:r>
              <a:rPr kumimoji="1" lang="ja-JP" altLang="en-US" sz="1400" b="1"/>
              <a:t>●</a:t>
            </a:r>
            <a:r>
              <a:rPr kumimoji="1" lang="en-US" altLang="ja-JP" sz="1400" b="1"/>
              <a:t>TR</a:t>
            </a:r>
            <a:r>
              <a:rPr kumimoji="1" lang="ja-JP" altLang="en-US" sz="1400" b="1"/>
              <a:t>モデル</a:t>
            </a:r>
            <a:r>
              <a:rPr kumimoji="1" lang="ja-JP" altLang="en-US" sz="1000" b="1">
                <a:solidFill>
                  <a:srgbClr val="FF0000"/>
                </a:solidFill>
              </a:rPr>
              <a:t>（</a:t>
            </a:r>
            <a:r>
              <a:rPr kumimoji="1" lang="en-US" altLang="ja-JP" sz="1000" b="1">
                <a:solidFill>
                  <a:srgbClr val="FF0000"/>
                </a:solidFill>
              </a:rPr>
              <a:t>20200205</a:t>
            </a:r>
            <a:r>
              <a:rPr kumimoji="1" lang="ja-JP" altLang="en-US" sz="1000" b="1">
                <a:solidFill>
                  <a:srgbClr val="FF0000"/>
                </a:solidFill>
              </a:rPr>
              <a:t>新規）</a:t>
            </a:r>
            <a:endParaRPr kumimoji="1" lang="ja-JP" altLang="en-US" sz="1000" b="1" dirty="0">
              <a:solidFill>
                <a:srgbClr val="FF0000"/>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934364" cy="400110"/>
          </a:xfrm>
          <a:prstGeom prst="rect">
            <a:avLst/>
          </a:prstGeom>
          <a:noFill/>
        </p:spPr>
        <p:txBody>
          <a:bodyPr wrap="none" rtlCol="0">
            <a:spAutoFit/>
          </a:bodyPr>
          <a:lstStyle/>
          <a:p>
            <a:r>
              <a:rPr kumimoji="1" lang="ja-JP" altLang="en-US" sz="1000"/>
              <a:t>各キャラクターは</a:t>
            </a:r>
            <a:r>
              <a:rPr kumimoji="1" lang="en-US" altLang="ja-JP" sz="1000"/>
              <a:t>TR</a:t>
            </a:r>
            <a:r>
              <a:rPr kumimoji="1" lang="ja-JP" altLang="en-US" sz="1000"/>
              <a:t>スキル発動時に変身するが、その作成されるモデルについては</a:t>
            </a:r>
            <a:endParaRPr kumimoji="1" lang="en-US" altLang="ja-JP" sz="1000"/>
          </a:p>
          <a:p>
            <a:r>
              <a:rPr kumimoji="1" lang="ja-JP" altLang="en-US" sz="1000"/>
              <a:t>レア度によって異なる。</a:t>
            </a:r>
            <a:endParaRPr kumimoji="1" lang="en-US" altLang="ja-JP" sz="1000"/>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1277138"/>
            <a:ext cx="646331" cy="276999"/>
          </a:xfrm>
          <a:prstGeom prst="rect">
            <a:avLst/>
          </a:prstGeom>
          <a:noFill/>
        </p:spPr>
        <p:txBody>
          <a:bodyPr wrap="none" rtlCol="0">
            <a:spAutoFit/>
          </a:bodyPr>
          <a:lstStyle/>
          <a:p>
            <a:r>
              <a:rPr kumimoji="1" lang="ja-JP" altLang="en-US" sz="1200" b="1"/>
              <a:t>○★５</a:t>
            </a:r>
            <a:endParaRPr kumimoji="1" lang="ja-JP" altLang="en-US" sz="1200" b="1" dirty="0"/>
          </a:p>
        </p:txBody>
      </p:sp>
      <p:sp>
        <p:nvSpPr>
          <p:cNvPr id="8" name="テキスト ボックス 7">
            <a:extLst>
              <a:ext uri="{FF2B5EF4-FFF2-40B4-BE49-F238E27FC236}">
                <a16:creationId xmlns:a16="http://schemas.microsoft.com/office/drawing/2014/main" id="{1A38AF78-2C6D-422C-9CF2-7C4520CF2FE3}"/>
              </a:ext>
            </a:extLst>
          </p:cNvPr>
          <p:cNvSpPr txBox="1"/>
          <p:nvPr/>
        </p:nvSpPr>
        <p:spPr>
          <a:xfrm>
            <a:off x="735452" y="1591197"/>
            <a:ext cx="2877711" cy="400110"/>
          </a:xfrm>
          <a:prstGeom prst="rect">
            <a:avLst/>
          </a:prstGeom>
          <a:noFill/>
        </p:spPr>
        <p:txBody>
          <a:bodyPr wrap="none" rtlCol="0">
            <a:spAutoFit/>
          </a:bodyPr>
          <a:lstStyle/>
          <a:p>
            <a:r>
              <a:rPr kumimoji="1" lang="ja-JP" altLang="en-US" sz="1000"/>
              <a:t>全てのカードで異なる独自のデザインをする。</a:t>
            </a:r>
            <a:endParaRPr kumimoji="1" lang="en-US" altLang="ja-JP" sz="1000"/>
          </a:p>
          <a:p>
            <a:r>
              <a:rPr kumimoji="1" lang="ja-JP" altLang="en-US" sz="1000"/>
              <a:t>全身に衣装をまとう形となる。</a:t>
            </a:r>
            <a:endParaRPr kumimoji="1" lang="en-US" altLang="ja-JP" sz="1000"/>
          </a:p>
        </p:txBody>
      </p:sp>
      <p:sp>
        <p:nvSpPr>
          <p:cNvPr id="9" name="テキスト ボックス 8">
            <a:extLst>
              <a:ext uri="{FF2B5EF4-FFF2-40B4-BE49-F238E27FC236}">
                <a16:creationId xmlns:a16="http://schemas.microsoft.com/office/drawing/2014/main" id="{5FC13730-8113-432F-8FF8-75EEAEA65DC4}"/>
              </a:ext>
            </a:extLst>
          </p:cNvPr>
          <p:cNvSpPr txBox="1"/>
          <p:nvPr/>
        </p:nvSpPr>
        <p:spPr>
          <a:xfrm>
            <a:off x="591845" y="2961260"/>
            <a:ext cx="723275" cy="307777"/>
          </a:xfrm>
          <a:prstGeom prst="rect">
            <a:avLst/>
          </a:prstGeom>
          <a:noFill/>
        </p:spPr>
        <p:txBody>
          <a:bodyPr wrap="none" rtlCol="0">
            <a:spAutoFit/>
          </a:bodyPr>
          <a:lstStyle/>
          <a:p>
            <a:r>
              <a:rPr kumimoji="1" lang="ja-JP" altLang="en-US" sz="1400" b="1"/>
              <a:t>○★４</a:t>
            </a:r>
            <a:endParaRPr kumimoji="1" lang="ja-JP" altLang="en-US" sz="1400" b="1" dirty="0"/>
          </a:p>
        </p:txBody>
      </p:sp>
      <p:sp>
        <p:nvSpPr>
          <p:cNvPr id="10" name="テキスト ボックス 9">
            <a:extLst>
              <a:ext uri="{FF2B5EF4-FFF2-40B4-BE49-F238E27FC236}">
                <a16:creationId xmlns:a16="http://schemas.microsoft.com/office/drawing/2014/main" id="{74727182-370B-4CDB-9822-4854E58426D7}"/>
              </a:ext>
            </a:extLst>
          </p:cNvPr>
          <p:cNvSpPr txBox="1"/>
          <p:nvPr/>
        </p:nvSpPr>
        <p:spPr>
          <a:xfrm>
            <a:off x="735452" y="3275319"/>
            <a:ext cx="6345007" cy="400110"/>
          </a:xfrm>
          <a:prstGeom prst="rect">
            <a:avLst/>
          </a:prstGeom>
          <a:noFill/>
        </p:spPr>
        <p:txBody>
          <a:bodyPr wrap="none" rtlCol="0">
            <a:spAutoFit/>
          </a:bodyPr>
          <a:lstStyle/>
          <a:p>
            <a:r>
              <a:rPr kumimoji="1" lang="en-US" altLang="ja-JP" sz="1000"/>
              <a:t>TR</a:t>
            </a:r>
            <a:r>
              <a:rPr kumimoji="1" lang="ja-JP" altLang="en-US" sz="1000"/>
              <a:t>の分類ごとにベースが決まっていて、同分類のカードはそのベースのバリエーションとして作成される。</a:t>
            </a:r>
            <a:endParaRPr kumimoji="1" lang="en-US" altLang="ja-JP" sz="1000"/>
          </a:p>
          <a:p>
            <a:r>
              <a:rPr kumimoji="1" lang="ja-JP" altLang="en-US" sz="1000"/>
              <a:t>★５同様全身に衣装をまとう形となる。</a:t>
            </a:r>
            <a:endParaRPr kumimoji="1" lang="en-US" altLang="ja-JP" sz="1000"/>
          </a:p>
        </p:txBody>
      </p:sp>
      <p:graphicFrame>
        <p:nvGraphicFramePr>
          <p:cNvPr id="2" name="表 2">
            <a:extLst>
              <a:ext uri="{FF2B5EF4-FFF2-40B4-BE49-F238E27FC236}">
                <a16:creationId xmlns:a16="http://schemas.microsoft.com/office/drawing/2014/main" id="{41C1D3A3-7544-4929-93DD-9FE7819E60E7}"/>
              </a:ext>
            </a:extLst>
          </p:cNvPr>
          <p:cNvGraphicFramePr>
            <a:graphicFrameLocks noGrp="1"/>
          </p:cNvGraphicFramePr>
          <p:nvPr/>
        </p:nvGraphicFramePr>
        <p:xfrm>
          <a:off x="915010" y="2431011"/>
          <a:ext cx="2094260" cy="243840"/>
        </p:xfrm>
        <a:graphic>
          <a:graphicData uri="http://schemas.openxmlformats.org/drawingml/2006/table">
            <a:tbl>
              <a:tblPr bandRow="1">
                <a:tableStyleId>{5C22544A-7EE6-4342-B048-85BDC9FD1C3A}</a:tableStyleId>
              </a:tblPr>
              <a:tblGrid>
                <a:gridCol w="1118314">
                  <a:extLst>
                    <a:ext uri="{9D8B030D-6E8A-4147-A177-3AD203B41FA5}">
                      <a16:colId xmlns:a16="http://schemas.microsoft.com/office/drawing/2014/main" val="2102541601"/>
                    </a:ext>
                  </a:extLst>
                </a:gridCol>
                <a:gridCol w="975946">
                  <a:extLst>
                    <a:ext uri="{9D8B030D-6E8A-4147-A177-3AD203B41FA5}">
                      <a16:colId xmlns:a16="http://schemas.microsoft.com/office/drawing/2014/main" val="740521163"/>
                    </a:ext>
                  </a:extLst>
                </a:gridCol>
              </a:tblGrid>
              <a:tr h="0">
                <a:tc>
                  <a:txBody>
                    <a:bodyPr/>
                    <a:lstStyle/>
                    <a:p>
                      <a:r>
                        <a:rPr kumimoji="1" lang="ja-JP" altLang="en-US" sz="1000"/>
                        <a:t>各オリジナル</a:t>
                      </a:r>
                    </a:p>
                  </a:txBody>
                  <a:tcPr anchor="ctr"/>
                </a:tc>
                <a:tc>
                  <a:txBody>
                    <a:bodyPr/>
                    <a:lstStyle/>
                    <a:p>
                      <a:pPr algn="r"/>
                      <a:r>
                        <a:rPr kumimoji="1" lang="en-US" altLang="ja-JP" sz="1000"/>
                        <a:t>45</a:t>
                      </a:r>
                      <a:endParaRPr kumimoji="1" lang="ja-JP" altLang="en-US" sz="1000"/>
                    </a:p>
                  </a:txBody>
                  <a:tcPr anchor="ctr"/>
                </a:tc>
                <a:extLst>
                  <a:ext uri="{0D108BD9-81ED-4DB2-BD59-A6C34878D82A}">
                    <a16:rowId xmlns:a16="http://schemas.microsoft.com/office/drawing/2014/main" val="2301544354"/>
                  </a:ext>
                </a:extLst>
              </a:tr>
            </a:tbl>
          </a:graphicData>
        </a:graphic>
      </p:graphicFrame>
      <p:sp>
        <p:nvSpPr>
          <p:cNvPr id="13" name="テキスト ボックス 12">
            <a:extLst>
              <a:ext uri="{FF2B5EF4-FFF2-40B4-BE49-F238E27FC236}">
                <a16:creationId xmlns:a16="http://schemas.microsoft.com/office/drawing/2014/main" id="{E70A73E2-D40D-4F31-8D6B-4AD84BE0AEE8}"/>
              </a:ext>
            </a:extLst>
          </p:cNvPr>
          <p:cNvSpPr txBox="1"/>
          <p:nvPr/>
        </p:nvSpPr>
        <p:spPr>
          <a:xfrm>
            <a:off x="735452" y="2120312"/>
            <a:ext cx="1082348" cy="246221"/>
          </a:xfrm>
          <a:prstGeom prst="rect">
            <a:avLst/>
          </a:prstGeom>
          <a:noFill/>
        </p:spPr>
        <p:txBody>
          <a:bodyPr wrap="none" rtlCol="0">
            <a:spAutoFit/>
          </a:bodyPr>
          <a:lstStyle/>
          <a:p>
            <a:r>
              <a:rPr kumimoji="1" lang="ja-JP" altLang="en-US" sz="1000" b="1"/>
              <a:t>・想定モデル数</a:t>
            </a:r>
            <a:endParaRPr kumimoji="1" lang="ja-JP" altLang="en-US" sz="1000" b="1" dirty="0"/>
          </a:p>
        </p:txBody>
      </p:sp>
      <p:graphicFrame>
        <p:nvGraphicFramePr>
          <p:cNvPr id="14" name="表 2">
            <a:extLst>
              <a:ext uri="{FF2B5EF4-FFF2-40B4-BE49-F238E27FC236}">
                <a16:creationId xmlns:a16="http://schemas.microsoft.com/office/drawing/2014/main" id="{59B03D5D-30C4-424E-92A8-579883A25040}"/>
              </a:ext>
            </a:extLst>
          </p:cNvPr>
          <p:cNvGraphicFramePr>
            <a:graphicFrameLocks noGrp="1"/>
          </p:cNvGraphicFramePr>
          <p:nvPr/>
        </p:nvGraphicFramePr>
        <p:xfrm>
          <a:off x="915010" y="4051352"/>
          <a:ext cx="2094260" cy="2194560"/>
        </p:xfrm>
        <a:graphic>
          <a:graphicData uri="http://schemas.openxmlformats.org/drawingml/2006/table">
            <a:tbl>
              <a:tblPr bandRow="1">
                <a:tableStyleId>{5C22544A-7EE6-4342-B048-85BDC9FD1C3A}</a:tableStyleId>
              </a:tblPr>
              <a:tblGrid>
                <a:gridCol w="1118314">
                  <a:extLst>
                    <a:ext uri="{9D8B030D-6E8A-4147-A177-3AD203B41FA5}">
                      <a16:colId xmlns:a16="http://schemas.microsoft.com/office/drawing/2014/main" val="2102541601"/>
                    </a:ext>
                  </a:extLst>
                </a:gridCol>
                <a:gridCol w="975946">
                  <a:extLst>
                    <a:ext uri="{9D8B030D-6E8A-4147-A177-3AD203B41FA5}">
                      <a16:colId xmlns:a16="http://schemas.microsoft.com/office/drawing/2014/main" val="740521163"/>
                    </a:ext>
                  </a:extLst>
                </a:gridCol>
              </a:tblGrid>
              <a:tr h="0">
                <a:tc>
                  <a:txBody>
                    <a:bodyPr/>
                    <a:lstStyle/>
                    <a:p>
                      <a:r>
                        <a:rPr kumimoji="1" lang="ja-JP" altLang="en-US" sz="1000"/>
                        <a:t>攻撃（硬）</a:t>
                      </a:r>
                    </a:p>
                  </a:txBody>
                  <a:tcPr anchor="ctr"/>
                </a:tc>
                <a:tc>
                  <a:txBody>
                    <a:bodyPr/>
                    <a:lstStyle/>
                    <a:p>
                      <a:pPr algn="r"/>
                      <a:r>
                        <a:rPr kumimoji="1" lang="en-US" altLang="ja-JP" sz="1000"/>
                        <a:t>7</a:t>
                      </a:r>
                      <a:endParaRPr kumimoji="1" lang="ja-JP" altLang="en-US" sz="1000"/>
                    </a:p>
                  </a:txBody>
                  <a:tcPr anchor="ctr"/>
                </a:tc>
                <a:extLst>
                  <a:ext uri="{0D108BD9-81ED-4DB2-BD59-A6C34878D82A}">
                    <a16:rowId xmlns:a16="http://schemas.microsoft.com/office/drawing/2014/main" val="2301544354"/>
                  </a:ext>
                </a:extLst>
              </a:tr>
              <a:tr h="0">
                <a:tc>
                  <a:txBody>
                    <a:bodyPr/>
                    <a:lstStyle/>
                    <a:p>
                      <a:r>
                        <a:rPr kumimoji="1" lang="ja-JP" altLang="en-US" sz="1000"/>
                        <a:t>攻撃（尖）</a:t>
                      </a:r>
                    </a:p>
                  </a:txBody>
                  <a:tcPr anchor="ctr"/>
                </a:tc>
                <a:tc>
                  <a:txBody>
                    <a:bodyPr/>
                    <a:lstStyle/>
                    <a:p>
                      <a:pPr algn="r"/>
                      <a:r>
                        <a:rPr kumimoji="1" lang="en-US" altLang="ja-JP" sz="1000"/>
                        <a:t>7</a:t>
                      </a:r>
                      <a:endParaRPr kumimoji="1" lang="ja-JP" altLang="en-US" sz="1000"/>
                    </a:p>
                  </a:txBody>
                  <a:tcPr anchor="ctr"/>
                </a:tc>
                <a:extLst>
                  <a:ext uri="{0D108BD9-81ED-4DB2-BD59-A6C34878D82A}">
                    <a16:rowId xmlns:a16="http://schemas.microsoft.com/office/drawing/2014/main" val="2441150527"/>
                  </a:ext>
                </a:extLst>
              </a:tr>
              <a:tr h="0">
                <a:tc>
                  <a:txBody>
                    <a:bodyPr/>
                    <a:lstStyle/>
                    <a:p>
                      <a:r>
                        <a:rPr kumimoji="1" lang="ja-JP" altLang="en-US" sz="1000"/>
                        <a:t>攻撃（迅）</a:t>
                      </a:r>
                    </a:p>
                  </a:txBody>
                  <a:tcPr anchor="ctr"/>
                </a:tc>
                <a:tc>
                  <a:txBody>
                    <a:bodyPr/>
                    <a:lstStyle/>
                    <a:p>
                      <a:pPr algn="r"/>
                      <a:r>
                        <a:rPr kumimoji="1" lang="en-US" altLang="ja-JP" sz="1000"/>
                        <a:t>7</a:t>
                      </a:r>
                      <a:endParaRPr kumimoji="1" lang="ja-JP" altLang="en-US" sz="1000"/>
                    </a:p>
                  </a:txBody>
                  <a:tcPr anchor="ctr"/>
                </a:tc>
                <a:extLst>
                  <a:ext uri="{0D108BD9-81ED-4DB2-BD59-A6C34878D82A}">
                    <a16:rowId xmlns:a16="http://schemas.microsoft.com/office/drawing/2014/main" val="3887069807"/>
                  </a:ext>
                </a:extLst>
              </a:tr>
              <a:tr h="0">
                <a:tc>
                  <a:txBody>
                    <a:bodyPr/>
                    <a:lstStyle/>
                    <a:p>
                      <a:r>
                        <a:rPr kumimoji="1" lang="ja-JP" altLang="en-US" sz="1000"/>
                        <a:t>攻撃（創）</a:t>
                      </a:r>
                    </a:p>
                  </a:txBody>
                  <a:tcPr anchor="ctr"/>
                </a:tc>
                <a:tc>
                  <a:txBody>
                    <a:bodyPr/>
                    <a:lstStyle/>
                    <a:p>
                      <a:pPr algn="r"/>
                      <a:r>
                        <a:rPr kumimoji="1" lang="en-US" altLang="ja-JP" sz="1000"/>
                        <a:t>2</a:t>
                      </a:r>
                      <a:endParaRPr kumimoji="1" lang="ja-JP" altLang="en-US" sz="1000"/>
                    </a:p>
                  </a:txBody>
                  <a:tcPr anchor="ctr"/>
                </a:tc>
                <a:extLst>
                  <a:ext uri="{0D108BD9-81ED-4DB2-BD59-A6C34878D82A}">
                    <a16:rowId xmlns:a16="http://schemas.microsoft.com/office/drawing/2014/main" val="603006994"/>
                  </a:ext>
                </a:extLst>
              </a:tr>
              <a:tr h="0">
                <a:tc>
                  <a:txBody>
                    <a:bodyPr/>
                    <a:lstStyle/>
                    <a:p>
                      <a:r>
                        <a:rPr kumimoji="1" lang="ja-JP" altLang="en-US" sz="1000"/>
                        <a:t>攻撃（壊）</a:t>
                      </a:r>
                    </a:p>
                  </a:txBody>
                  <a:tcPr anchor="ctr"/>
                </a:tc>
                <a:tc>
                  <a:txBody>
                    <a:bodyPr/>
                    <a:lstStyle/>
                    <a:p>
                      <a:pPr algn="r"/>
                      <a:r>
                        <a:rPr kumimoji="1" lang="en-US" altLang="ja-JP" sz="1000"/>
                        <a:t>2</a:t>
                      </a:r>
                      <a:endParaRPr kumimoji="1" lang="ja-JP" altLang="en-US" sz="1000"/>
                    </a:p>
                  </a:txBody>
                  <a:tcPr anchor="ctr"/>
                </a:tc>
                <a:extLst>
                  <a:ext uri="{0D108BD9-81ED-4DB2-BD59-A6C34878D82A}">
                    <a16:rowId xmlns:a16="http://schemas.microsoft.com/office/drawing/2014/main" val="2454095690"/>
                  </a:ext>
                </a:extLst>
              </a:tr>
              <a:tr h="0">
                <a:tc>
                  <a:txBody>
                    <a:bodyPr/>
                    <a:lstStyle/>
                    <a:p>
                      <a:r>
                        <a:rPr kumimoji="1" lang="ja-JP" altLang="en-US" sz="1000"/>
                        <a:t>スリップ系</a:t>
                      </a:r>
                    </a:p>
                  </a:txBody>
                  <a:tcPr anchor="ctr"/>
                </a:tc>
                <a:tc>
                  <a:txBody>
                    <a:bodyPr/>
                    <a:lstStyle/>
                    <a:p>
                      <a:pPr algn="r"/>
                      <a:r>
                        <a:rPr kumimoji="1" lang="en-US" altLang="ja-JP" sz="1000"/>
                        <a:t>2</a:t>
                      </a:r>
                      <a:endParaRPr kumimoji="1" lang="ja-JP" altLang="en-US" sz="1000"/>
                    </a:p>
                  </a:txBody>
                  <a:tcPr anchor="ctr"/>
                </a:tc>
                <a:extLst>
                  <a:ext uri="{0D108BD9-81ED-4DB2-BD59-A6C34878D82A}">
                    <a16:rowId xmlns:a16="http://schemas.microsoft.com/office/drawing/2014/main" val="3831378293"/>
                  </a:ext>
                </a:extLst>
              </a:tr>
              <a:tr h="0">
                <a:tc>
                  <a:txBody>
                    <a:bodyPr/>
                    <a:lstStyle/>
                    <a:p>
                      <a:r>
                        <a:rPr kumimoji="1" lang="ja-JP" altLang="en-US" sz="1000"/>
                        <a:t>回復系</a:t>
                      </a:r>
                    </a:p>
                  </a:txBody>
                  <a:tcPr anchor="ctr"/>
                </a:tc>
                <a:tc>
                  <a:txBody>
                    <a:bodyPr/>
                    <a:lstStyle/>
                    <a:p>
                      <a:pPr algn="r"/>
                      <a:r>
                        <a:rPr kumimoji="1" lang="en-US" altLang="ja-JP" sz="1000"/>
                        <a:t>8</a:t>
                      </a:r>
                      <a:endParaRPr kumimoji="1" lang="ja-JP" altLang="en-US" sz="1000"/>
                    </a:p>
                  </a:txBody>
                  <a:tcPr anchor="ctr"/>
                </a:tc>
                <a:extLst>
                  <a:ext uri="{0D108BD9-81ED-4DB2-BD59-A6C34878D82A}">
                    <a16:rowId xmlns:a16="http://schemas.microsoft.com/office/drawing/2014/main" val="2394118888"/>
                  </a:ext>
                </a:extLst>
              </a:tr>
              <a:tr h="0">
                <a:tc>
                  <a:txBody>
                    <a:bodyPr/>
                    <a:lstStyle/>
                    <a:p>
                      <a:r>
                        <a:rPr kumimoji="1" lang="ja-JP" altLang="en-US" sz="1000"/>
                        <a:t>バフ系</a:t>
                      </a:r>
                    </a:p>
                  </a:txBody>
                  <a:tcPr anchor="ctr"/>
                </a:tc>
                <a:tc>
                  <a:txBody>
                    <a:bodyPr/>
                    <a:lstStyle/>
                    <a:p>
                      <a:pPr algn="r"/>
                      <a:r>
                        <a:rPr kumimoji="1" lang="en-US" altLang="ja-JP" sz="1000"/>
                        <a:t>11</a:t>
                      </a:r>
                      <a:endParaRPr kumimoji="1" lang="ja-JP" altLang="en-US" sz="1000"/>
                    </a:p>
                  </a:txBody>
                  <a:tcPr anchor="ctr"/>
                </a:tc>
                <a:extLst>
                  <a:ext uri="{0D108BD9-81ED-4DB2-BD59-A6C34878D82A}">
                    <a16:rowId xmlns:a16="http://schemas.microsoft.com/office/drawing/2014/main" val="4032490028"/>
                  </a:ext>
                </a:extLst>
              </a:tr>
              <a:tr h="0">
                <a:tc>
                  <a:txBody>
                    <a:bodyPr/>
                    <a:lstStyle/>
                    <a:p>
                      <a:r>
                        <a:rPr kumimoji="1" lang="ja-JP" altLang="en-US" sz="1000"/>
                        <a:t>デバフ系</a:t>
                      </a:r>
                    </a:p>
                  </a:txBody>
                  <a:tcPr anchor="ctr"/>
                </a:tc>
                <a:tc>
                  <a:txBody>
                    <a:bodyPr/>
                    <a:lstStyle/>
                    <a:p>
                      <a:pPr algn="r"/>
                      <a:r>
                        <a:rPr kumimoji="1" lang="en-US" altLang="ja-JP" sz="1000"/>
                        <a:t>9</a:t>
                      </a:r>
                      <a:endParaRPr kumimoji="1" lang="ja-JP" altLang="en-US" sz="1000"/>
                    </a:p>
                  </a:txBody>
                  <a:tcPr anchor="ctr"/>
                </a:tc>
                <a:extLst>
                  <a:ext uri="{0D108BD9-81ED-4DB2-BD59-A6C34878D82A}">
                    <a16:rowId xmlns:a16="http://schemas.microsoft.com/office/drawing/2014/main" val="3233887497"/>
                  </a:ext>
                </a:extLst>
              </a:tr>
            </a:tbl>
          </a:graphicData>
        </a:graphic>
      </p:graphicFrame>
      <p:sp>
        <p:nvSpPr>
          <p:cNvPr id="15" name="テキスト ボックス 14">
            <a:extLst>
              <a:ext uri="{FF2B5EF4-FFF2-40B4-BE49-F238E27FC236}">
                <a16:creationId xmlns:a16="http://schemas.microsoft.com/office/drawing/2014/main" id="{6A7120D1-6224-4A88-8886-9A96D51EAB47}"/>
              </a:ext>
            </a:extLst>
          </p:cNvPr>
          <p:cNvSpPr txBox="1"/>
          <p:nvPr/>
        </p:nvSpPr>
        <p:spPr>
          <a:xfrm>
            <a:off x="735452" y="3740653"/>
            <a:ext cx="1082348" cy="246221"/>
          </a:xfrm>
          <a:prstGeom prst="rect">
            <a:avLst/>
          </a:prstGeom>
          <a:noFill/>
        </p:spPr>
        <p:txBody>
          <a:bodyPr wrap="none" rtlCol="0">
            <a:spAutoFit/>
          </a:bodyPr>
          <a:lstStyle/>
          <a:p>
            <a:r>
              <a:rPr kumimoji="1" lang="ja-JP" altLang="en-US" sz="1000" b="1"/>
              <a:t>・想定モデル数</a:t>
            </a:r>
            <a:endParaRPr kumimoji="1" lang="ja-JP" altLang="en-US" sz="1000" b="1" dirty="0"/>
          </a:p>
        </p:txBody>
      </p:sp>
    </p:spTree>
    <p:extLst>
      <p:ext uri="{BB962C8B-B14F-4D97-AF65-F5344CB8AC3E}">
        <p14:creationId xmlns:p14="http://schemas.microsoft.com/office/powerpoint/2010/main" val="1286487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a:extLst>
              <a:ext uri="{FF2B5EF4-FFF2-40B4-BE49-F238E27FC236}">
                <a16:creationId xmlns:a16="http://schemas.microsoft.com/office/drawing/2014/main" id="{A50FDDCB-3AD5-4E73-80D9-60A9F64B4DB6}"/>
              </a:ext>
            </a:extLst>
          </p:cNvPr>
          <p:cNvPicPr>
            <a:picLocks noChangeAspect="1"/>
          </p:cNvPicPr>
          <p:nvPr/>
        </p:nvPicPr>
        <p:blipFill>
          <a:blip r:embed="rId2"/>
          <a:stretch>
            <a:fillRect/>
          </a:stretch>
        </p:blipFill>
        <p:spPr>
          <a:xfrm>
            <a:off x="1475623" y="3677948"/>
            <a:ext cx="1640814" cy="2014298"/>
          </a:xfrm>
          <a:prstGeom prst="rect">
            <a:avLst/>
          </a:prstGeom>
        </p:spPr>
      </p:pic>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TR</a:t>
            </a:r>
            <a:r>
              <a:rPr kumimoji="1" lang="ja-JP" altLang="en-US" sz="1400" b="1" dirty="0">
                <a:latin typeface="+mn-ea"/>
              </a:rPr>
              <a:t>モデル・</a:t>
            </a:r>
            <a:r>
              <a:rPr kumimoji="1" lang="ja-JP" altLang="en-US" sz="1400" b="1">
                <a:latin typeface="+mn-ea"/>
              </a:rPr>
              <a:t>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19</a:t>
            </a:fld>
            <a:endParaRPr kumimoji="1" lang="ja-JP" altLang="en-US"/>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538744"/>
            <a:ext cx="1838965" cy="276999"/>
          </a:xfrm>
          <a:prstGeom prst="rect">
            <a:avLst/>
          </a:prstGeom>
          <a:noFill/>
        </p:spPr>
        <p:txBody>
          <a:bodyPr wrap="none" rtlCol="0">
            <a:spAutoFit/>
          </a:bodyPr>
          <a:lstStyle/>
          <a:p>
            <a:r>
              <a:rPr kumimoji="1" lang="ja-JP" altLang="en-US" sz="1200" b="1" dirty="0"/>
              <a:t>○</a:t>
            </a:r>
            <a:r>
              <a:rPr kumimoji="1" lang="ja-JP" altLang="en-US" sz="1200" b="1"/>
              <a:t>★３</a:t>
            </a:r>
            <a:r>
              <a:rPr kumimoji="1" lang="ja-JP" altLang="en-US" sz="1050" b="1">
                <a:solidFill>
                  <a:srgbClr val="FF0000"/>
                </a:solidFill>
              </a:rPr>
              <a:t>（</a:t>
            </a:r>
            <a:r>
              <a:rPr kumimoji="1" lang="en-US" altLang="ja-JP" sz="1050" b="1">
                <a:solidFill>
                  <a:srgbClr val="FF0000"/>
                </a:solidFill>
              </a:rPr>
              <a:t>20200208</a:t>
            </a:r>
            <a:r>
              <a:rPr kumimoji="1" lang="ja-JP" altLang="en-US" sz="1050" b="1">
                <a:solidFill>
                  <a:srgbClr val="FF0000"/>
                </a:solidFill>
              </a:rPr>
              <a:t>修正）</a:t>
            </a:r>
            <a:endParaRPr kumimoji="1" lang="ja-JP" altLang="en-US" sz="1200" b="1" dirty="0">
              <a:solidFill>
                <a:srgbClr val="FF0000"/>
              </a:solidFill>
            </a:endParaRPr>
          </a:p>
        </p:txBody>
      </p:sp>
      <p:sp>
        <p:nvSpPr>
          <p:cNvPr id="8" name="テキスト ボックス 7">
            <a:extLst>
              <a:ext uri="{FF2B5EF4-FFF2-40B4-BE49-F238E27FC236}">
                <a16:creationId xmlns:a16="http://schemas.microsoft.com/office/drawing/2014/main" id="{1A38AF78-2C6D-422C-9CF2-7C4520CF2FE3}"/>
              </a:ext>
            </a:extLst>
          </p:cNvPr>
          <p:cNvSpPr txBox="1"/>
          <p:nvPr/>
        </p:nvSpPr>
        <p:spPr>
          <a:xfrm>
            <a:off x="735452" y="852803"/>
            <a:ext cx="3390672" cy="400110"/>
          </a:xfrm>
          <a:prstGeom prst="rect">
            <a:avLst/>
          </a:prstGeom>
          <a:noFill/>
        </p:spPr>
        <p:txBody>
          <a:bodyPr wrap="none" rtlCol="0">
            <a:spAutoFit/>
          </a:bodyPr>
          <a:lstStyle/>
          <a:p>
            <a:r>
              <a:rPr kumimoji="1" lang="ja-JP" altLang="en-US" sz="1000" dirty="0"/>
              <a:t>アクセサリー等を部位ごとに身に着けるタイプとなる。</a:t>
            </a:r>
            <a:endParaRPr kumimoji="1" lang="en-US" altLang="ja-JP" sz="1000" dirty="0"/>
          </a:p>
          <a:p>
            <a:r>
              <a:rPr kumimoji="1" lang="ja-JP" altLang="en-US" sz="1000" dirty="0"/>
              <a:t>部位については３か所存在する。</a:t>
            </a:r>
            <a:endParaRPr kumimoji="1" lang="en-US" altLang="ja-JP" sz="1000" dirty="0"/>
          </a:p>
        </p:txBody>
      </p:sp>
      <p:graphicFrame>
        <p:nvGraphicFramePr>
          <p:cNvPr id="2" name="表 2">
            <a:extLst>
              <a:ext uri="{FF2B5EF4-FFF2-40B4-BE49-F238E27FC236}">
                <a16:creationId xmlns:a16="http://schemas.microsoft.com/office/drawing/2014/main" id="{41C1D3A3-7544-4929-93DD-9FE7819E60E7}"/>
              </a:ext>
            </a:extLst>
          </p:cNvPr>
          <p:cNvGraphicFramePr>
            <a:graphicFrameLocks noGrp="1"/>
          </p:cNvGraphicFramePr>
          <p:nvPr>
            <p:extLst>
              <p:ext uri="{D42A27DB-BD31-4B8C-83A1-F6EECF244321}">
                <p14:modId xmlns:p14="http://schemas.microsoft.com/office/powerpoint/2010/main" val="536572961"/>
              </p:ext>
            </p:extLst>
          </p:nvPr>
        </p:nvGraphicFramePr>
        <p:xfrm>
          <a:off x="645540" y="1823682"/>
          <a:ext cx="3926461" cy="975360"/>
        </p:xfrm>
        <a:graphic>
          <a:graphicData uri="http://schemas.openxmlformats.org/drawingml/2006/table">
            <a:tbl>
              <a:tblPr bandRow="1">
                <a:tableStyleId>{5C22544A-7EE6-4342-B048-85BDC9FD1C3A}</a:tableStyleId>
              </a:tblPr>
              <a:tblGrid>
                <a:gridCol w="990117">
                  <a:extLst>
                    <a:ext uri="{9D8B030D-6E8A-4147-A177-3AD203B41FA5}">
                      <a16:colId xmlns:a16="http://schemas.microsoft.com/office/drawing/2014/main" val="2102541601"/>
                    </a:ext>
                  </a:extLst>
                </a:gridCol>
                <a:gridCol w="772905">
                  <a:extLst>
                    <a:ext uri="{9D8B030D-6E8A-4147-A177-3AD203B41FA5}">
                      <a16:colId xmlns:a16="http://schemas.microsoft.com/office/drawing/2014/main" val="740521163"/>
                    </a:ext>
                  </a:extLst>
                </a:gridCol>
                <a:gridCol w="772905">
                  <a:extLst>
                    <a:ext uri="{9D8B030D-6E8A-4147-A177-3AD203B41FA5}">
                      <a16:colId xmlns:a16="http://schemas.microsoft.com/office/drawing/2014/main" val="2177843886"/>
                    </a:ext>
                  </a:extLst>
                </a:gridCol>
                <a:gridCol w="1390534">
                  <a:extLst>
                    <a:ext uri="{9D8B030D-6E8A-4147-A177-3AD203B41FA5}">
                      <a16:colId xmlns:a16="http://schemas.microsoft.com/office/drawing/2014/main" val="2348884256"/>
                    </a:ext>
                  </a:extLst>
                </a:gridCol>
              </a:tblGrid>
              <a:tr h="0">
                <a:tc>
                  <a:txBody>
                    <a:bodyPr/>
                    <a:lstStyle/>
                    <a:p>
                      <a:r>
                        <a:rPr kumimoji="1" lang="ja-JP" altLang="en-US" sz="1000" dirty="0"/>
                        <a:t>ヘルメット</a:t>
                      </a:r>
                    </a:p>
                  </a:txBody>
                  <a:tcPr anchor="ctr"/>
                </a:tc>
                <a:tc>
                  <a:txBody>
                    <a:bodyPr/>
                    <a:lstStyle/>
                    <a:p>
                      <a:pPr algn="r"/>
                      <a:r>
                        <a:rPr kumimoji="1" lang="ja-JP" altLang="en-US" sz="1000" dirty="0"/>
                        <a:t>頭</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1000" dirty="0"/>
                        <a:t>6</a:t>
                      </a:r>
                      <a:r>
                        <a:rPr kumimoji="1" lang="ja-JP" altLang="en-US" sz="1000" dirty="0"/>
                        <a:t>種</a:t>
                      </a:r>
                    </a:p>
                  </a:txBody>
                  <a:tcPr anchor="ctr"/>
                </a:tc>
                <a:tc>
                  <a:txBody>
                    <a:bodyPr/>
                    <a:lstStyle/>
                    <a:p>
                      <a:pPr algn="l"/>
                      <a:r>
                        <a:rPr kumimoji="1" lang="ja-JP" altLang="en-US" sz="1000" dirty="0"/>
                        <a:t>回復系</a:t>
                      </a:r>
                    </a:p>
                  </a:txBody>
                  <a:tcPr anchor="ctr"/>
                </a:tc>
                <a:extLst>
                  <a:ext uri="{0D108BD9-81ED-4DB2-BD59-A6C34878D82A}">
                    <a16:rowId xmlns:a16="http://schemas.microsoft.com/office/drawing/2014/main" val="3486740566"/>
                  </a:ext>
                </a:extLst>
              </a:tr>
              <a:tr h="0">
                <a:tc>
                  <a:txBody>
                    <a:bodyPr/>
                    <a:lstStyle/>
                    <a:p>
                      <a:r>
                        <a:rPr kumimoji="1" lang="ja-JP" altLang="en-US" sz="1000" dirty="0"/>
                        <a:t>グローブ</a:t>
                      </a:r>
                    </a:p>
                  </a:txBody>
                  <a:tcPr anchor="ctr"/>
                </a:tc>
                <a:tc>
                  <a:txBody>
                    <a:bodyPr/>
                    <a:lstStyle/>
                    <a:p>
                      <a:pPr algn="r"/>
                      <a:r>
                        <a:rPr kumimoji="1" lang="ja-JP" altLang="en-US" sz="1000" dirty="0"/>
                        <a:t>手</a:t>
                      </a:r>
                      <a:r>
                        <a:rPr kumimoji="1" lang="en-US" altLang="ja-JP" sz="1000" dirty="0"/>
                        <a:t>1</a:t>
                      </a:r>
                      <a:endParaRPr kumimoji="1" lang="ja-JP" altLang="en-US" sz="10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1000">
                          <a:solidFill>
                            <a:schemeClr val="tx1"/>
                          </a:solidFill>
                        </a:rPr>
                        <a:t>17</a:t>
                      </a:r>
                      <a:r>
                        <a:rPr kumimoji="1" lang="ja-JP" altLang="en-US" sz="1000">
                          <a:solidFill>
                            <a:schemeClr val="tx1"/>
                          </a:solidFill>
                        </a:rPr>
                        <a:t>種</a:t>
                      </a:r>
                      <a:endParaRPr kumimoji="1" lang="ja-JP" altLang="en-US" sz="1000" dirty="0">
                        <a:solidFill>
                          <a:schemeClr val="tx1"/>
                        </a:solidFill>
                      </a:endParaRPr>
                    </a:p>
                  </a:txBody>
                  <a:tcPr anchor="ctr"/>
                </a:tc>
                <a:tc>
                  <a:txBody>
                    <a:bodyPr/>
                    <a:lstStyle/>
                    <a:p>
                      <a:pPr algn="l"/>
                      <a:r>
                        <a:rPr kumimoji="1" lang="ja-JP" altLang="en-US" sz="1000" dirty="0"/>
                        <a:t>攻撃系</a:t>
                      </a:r>
                    </a:p>
                  </a:txBody>
                  <a:tcPr anchor="ctr"/>
                </a:tc>
                <a:extLst>
                  <a:ext uri="{0D108BD9-81ED-4DB2-BD59-A6C34878D82A}">
                    <a16:rowId xmlns:a16="http://schemas.microsoft.com/office/drawing/2014/main" val="2301544354"/>
                  </a:ext>
                </a:extLst>
              </a:tr>
              <a:tr h="0">
                <a:tc>
                  <a:txBody>
                    <a:bodyPr/>
                    <a:lstStyle/>
                    <a:p>
                      <a:r>
                        <a:rPr kumimoji="1" lang="ja-JP" altLang="en-US" sz="1000"/>
                        <a:t>スティック</a:t>
                      </a:r>
                    </a:p>
                  </a:txBody>
                  <a:tcPr anchor="ctr"/>
                </a:tc>
                <a:tc>
                  <a:txBody>
                    <a:bodyPr/>
                    <a:lstStyle/>
                    <a:p>
                      <a:pPr algn="r"/>
                      <a:r>
                        <a:rPr kumimoji="1" lang="ja-JP" altLang="en-US" sz="1000" dirty="0"/>
                        <a:t>手</a:t>
                      </a:r>
                      <a:r>
                        <a:rPr kumimoji="1" lang="en-US" altLang="ja-JP" sz="1000" dirty="0"/>
                        <a:t>2</a:t>
                      </a:r>
                      <a:endParaRPr kumimoji="1" lang="ja-JP" altLang="en-US" sz="1000" dirty="0"/>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1000"/>
                        <a:t>17</a:t>
                      </a:r>
                      <a:r>
                        <a:rPr kumimoji="1" lang="ja-JP" altLang="en-US" sz="1000" dirty="0"/>
                        <a:t>種</a:t>
                      </a:r>
                    </a:p>
                  </a:txBody>
                  <a:tcPr anchor="ctr"/>
                </a:tc>
                <a:tc>
                  <a:txBody>
                    <a:bodyPr/>
                    <a:lstStyle/>
                    <a:p>
                      <a:pPr algn="l"/>
                      <a:r>
                        <a:rPr kumimoji="1" lang="ja-JP" altLang="en-US" sz="1000" dirty="0"/>
                        <a:t>攻撃系</a:t>
                      </a:r>
                    </a:p>
                  </a:txBody>
                  <a:tcPr anchor="ctr"/>
                </a:tc>
                <a:extLst>
                  <a:ext uri="{0D108BD9-81ED-4DB2-BD59-A6C34878D82A}">
                    <a16:rowId xmlns:a16="http://schemas.microsoft.com/office/drawing/2014/main" val="1461726998"/>
                  </a:ext>
                </a:extLst>
              </a:tr>
              <a:tr h="0">
                <a:tc>
                  <a:txBody>
                    <a:bodyPr/>
                    <a:lstStyle/>
                    <a:p>
                      <a:r>
                        <a:rPr kumimoji="1" lang="ja-JP" altLang="en-US" sz="1000"/>
                        <a:t>設置物</a:t>
                      </a:r>
                    </a:p>
                  </a:txBody>
                  <a:tcPr anchor="ctr"/>
                </a:tc>
                <a:tc>
                  <a:txBody>
                    <a:bodyPr/>
                    <a:lstStyle/>
                    <a:p>
                      <a:pPr algn="r"/>
                      <a:r>
                        <a:rPr kumimoji="1" lang="ja-JP" altLang="en-US" sz="1000" dirty="0"/>
                        <a:t>足元</a:t>
                      </a:r>
                    </a:p>
                  </a:txBody>
                  <a:tcPr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1000" dirty="0"/>
                        <a:t>10</a:t>
                      </a:r>
                      <a:r>
                        <a:rPr kumimoji="1" lang="ja-JP" altLang="en-US" sz="1000" dirty="0"/>
                        <a:t>種</a:t>
                      </a:r>
                    </a:p>
                  </a:txBody>
                  <a:tcPr anchor="ctr"/>
                </a:tc>
                <a:tc>
                  <a:txBody>
                    <a:bodyPr/>
                    <a:lstStyle/>
                    <a:p>
                      <a:pPr algn="l"/>
                      <a:r>
                        <a:rPr kumimoji="1" lang="ja-JP" altLang="en-US" sz="1000" dirty="0"/>
                        <a:t>バフ、デバフ系</a:t>
                      </a:r>
                    </a:p>
                  </a:txBody>
                  <a:tcPr anchor="ctr"/>
                </a:tc>
                <a:extLst>
                  <a:ext uri="{0D108BD9-81ED-4DB2-BD59-A6C34878D82A}">
                    <a16:rowId xmlns:a16="http://schemas.microsoft.com/office/drawing/2014/main" val="1589325470"/>
                  </a:ext>
                </a:extLst>
              </a:tr>
            </a:tbl>
          </a:graphicData>
        </a:graphic>
      </p:graphicFrame>
      <p:sp>
        <p:nvSpPr>
          <p:cNvPr id="13" name="テキスト ボックス 12">
            <a:extLst>
              <a:ext uri="{FF2B5EF4-FFF2-40B4-BE49-F238E27FC236}">
                <a16:creationId xmlns:a16="http://schemas.microsoft.com/office/drawing/2014/main" id="{E70A73E2-D40D-4F31-8D6B-4AD84BE0AEE8}"/>
              </a:ext>
            </a:extLst>
          </p:cNvPr>
          <p:cNvSpPr txBox="1"/>
          <p:nvPr/>
        </p:nvSpPr>
        <p:spPr>
          <a:xfrm>
            <a:off x="735452" y="1289973"/>
            <a:ext cx="1082348" cy="246221"/>
          </a:xfrm>
          <a:prstGeom prst="rect">
            <a:avLst/>
          </a:prstGeom>
          <a:noFill/>
        </p:spPr>
        <p:txBody>
          <a:bodyPr wrap="none" rtlCol="0">
            <a:spAutoFit/>
          </a:bodyPr>
          <a:lstStyle/>
          <a:p>
            <a:r>
              <a:rPr kumimoji="1" lang="ja-JP" altLang="en-US" sz="1000" b="1"/>
              <a:t>・想定モデル数</a:t>
            </a:r>
            <a:endParaRPr kumimoji="1" lang="ja-JP" altLang="en-US" sz="1000" b="1" dirty="0"/>
          </a:p>
        </p:txBody>
      </p:sp>
      <p:sp>
        <p:nvSpPr>
          <p:cNvPr id="16" name="テキスト ボックス 15">
            <a:extLst>
              <a:ext uri="{FF2B5EF4-FFF2-40B4-BE49-F238E27FC236}">
                <a16:creationId xmlns:a16="http://schemas.microsoft.com/office/drawing/2014/main" id="{BB103952-9556-422F-ACE1-C8930F66CBC5}"/>
              </a:ext>
            </a:extLst>
          </p:cNvPr>
          <p:cNvSpPr txBox="1"/>
          <p:nvPr/>
        </p:nvSpPr>
        <p:spPr>
          <a:xfrm>
            <a:off x="5342341" y="141429"/>
            <a:ext cx="1467068" cy="246221"/>
          </a:xfrm>
          <a:prstGeom prst="rect">
            <a:avLst/>
          </a:prstGeom>
          <a:noFill/>
        </p:spPr>
        <p:txBody>
          <a:bodyPr wrap="none" rtlCol="0">
            <a:spAutoFit/>
          </a:bodyPr>
          <a:lstStyle/>
          <a:p>
            <a:r>
              <a:rPr kumimoji="1" lang="ja-JP" altLang="en-US" sz="1000" b="1" dirty="0"/>
              <a:t>★各パーツイメージ★</a:t>
            </a:r>
          </a:p>
        </p:txBody>
      </p:sp>
      <p:sp>
        <p:nvSpPr>
          <p:cNvPr id="17" name="テキスト ボックス 16">
            <a:extLst>
              <a:ext uri="{FF2B5EF4-FFF2-40B4-BE49-F238E27FC236}">
                <a16:creationId xmlns:a16="http://schemas.microsoft.com/office/drawing/2014/main" id="{D7568A39-546D-437A-9FAE-E5E129769A58}"/>
              </a:ext>
            </a:extLst>
          </p:cNvPr>
          <p:cNvSpPr txBox="1"/>
          <p:nvPr/>
        </p:nvSpPr>
        <p:spPr>
          <a:xfrm>
            <a:off x="915010" y="1498247"/>
            <a:ext cx="2749471" cy="246221"/>
          </a:xfrm>
          <a:prstGeom prst="rect">
            <a:avLst/>
          </a:prstGeom>
          <a:noFill/>
        </p:spPr>
        <p:txBody>
          <a:bodyPr wrap="none" rtlCol="0">
            <a:spAutoFit/>
          </a:bodyPr>
          <a:lstStyle/>
          <a:p>
            <a:r>
              <a:rPr kumimoji="1" lang="ja-JP" altLang="en-US" sz="1000"/>
              <a:t>モデルの装備部位ごとに効果分類を決める。</a:t>
            </a:r>
            <a:endParaRPr kumimoji="1" lang="en-US" altLang="ja-JP" sz="1000"/>
          </a:p>
        </p:txBody>
      </p:sp>
      <p:pic>
        <p:nvPicPr>
          <p:cNvPr id="1026" name="Picture 2" descr="「頭部防具 キャラ 着脱」の画像検索結果&quot;">
            <a:extLst>
              <a:ext uri="{FF2B5EF4-FFF2-40B4-BE49-F238E27FC236}">
                <a16:creationId xmlns:a16="http://schemas.microsoft.com/office/drawing/2014/main" id="{B9CB0BD2-55B6-4C1F-A2AF-AA40687657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9521" y="688680"/>
            <a:ext cx="2834225" cy="1574569"/>
          </a:xfrm>
          <a:prstGeom prst="rect">
            <a:avLst/>
          </a:prstGeom>
          <a:noFill/>
          <a:extLst>
            <a:ext uri="{909E8E84-426E-40DD-AFC4-6F175D3DCCD1}">
              <a14:hiddenFill xmlns:a14="http://schemas.microsoft.com/office/drawing/2010/main">
                <a:solidFill>
                  <a:srgbClr val="FFFFFF"/>
                </a:solidFill>
              </a14:hiddenFill>
            </a:ext>
          </a:extLst>
        </p:spPr>
      </p:pic>
      <p:sp>
        <p:nvSpPr>
          <p:cNvPr id="3" name="テキスト ボックス 2">
            <a:extLst>
              <a:ext uri="{FF2B5EF4-FFF2-40B4-BE49-F238E27FC236}">
                <a16:creationId xmlns:a16="http://schemas.microsoft.com/office/drawing/2014/main" id="{8C94C8A3-062B-4552-A9A1-3B71123DF416}"/>
              </a:ext>
            </a:extLst>
          </p:cNvPr>
          <p:cNvSpPr txBox="1"/>
          <p:nvPr/>
        </p:nvSpPr>
        <p:spPr>
          <a:xfrm>
            <a:off x="5443315" y="422940"/>
            <a:ext cx="1210588" cy="246221"/>
          </a:xfrm>
          <a:prstGeom prst="rect">
            <a:avLst/>
          </a:prstGeom>
          <a:noFill/>
        </p:spPr>
        <p:txBody>
          <a:bodyPr wrap="none" rtlCol="0">
            <a:spAutoFit/>
          </a:bodyPr>
          <a:lstStyle/>
          <a:p>
            <a:r>
              <a:rPr kumimoji="1" lang="ja-JP" altLang="en-US" sz="1000" b="1" dirty="0"/>
              <a:t>ヘルメット（頭）</a:t>
            </a:r>
          </a:p>
        </p:txBody>
      </p:sp>
      <p:sp>
        <p:nvSpPr>
          <p:cNvPr id="19" name="テキスト ボックス 18">
            <a:extLst>
              <a:ext uri="{FF2B5EF4-FFF2-40B4-BE49-F238E27FC236}">
                <a16:creationId xmlns:a16="http://schemas.microsoft.com/office/drawing/2014/main" id="{2D5B669E-B21D-4119-AA1F-8A0822C65755}"/>
              </a:ext>
            </a:extLst>
          </p:cNvPr>
          <p:cNvSpPr txBox="1"/>
          <p:nvPr/>
        </p:nvSpPr>
        <p:spPr>
          <a:xfrm>
            <a:off x="5465772" y="2274544"/>
            <a:ext cx="3005951" cy="861774"/>
          </a:xfrm>
          <a:prstGeom prst="rect">
            <a:avLst/>
          </a:prstGeom>
          <a:noFill/>
        </p:spPr>
        <p:txBody>
          <a:bodyPr wrap="none" rtlCol="0">
            <a:spAutoFit/>
          </a:bodyPr>
          <a:lstStyle/>
          <a:p>
            <a:r>
              <a:rPr kumimoji="1" lang="ja-JP" altLang="en-US" sz="1000"/>
              <a:t>↑（</a:t>
            </a:r>
            <a:r>
              <a:rPr kumimoji="1" lang="en-US" altLang="ja-JP" sz="1000"/>
              <a:t>MHW</a:t>
            </a:r>
            <a:r>
              <a:rPr kumimoji="1" lang="ja-JP" altLang="en-US" sz="1000"/>
              <a:t>より）</a:t>
            </a:r>
            <a:endParaRPr kumimoji="1" lang="en-US" altLang="ja-JP" sz="1000"/>
          </a:p>
          <a:p>
            <a:r>
              <a:rPr kumimoji="1" lang="ja-JP" altLang="en-US" sz="1000"/>
              <a:t>このように頭に追加パーツを付け加えるタイプを</a:t>
            </a:r>
            <a:endParaRPr kumimoji="1" lang="en-US" altLang="ja-JP" sz="1000"/>
          </a:p>
          <a:p>
            <a:r>
              <a:rPr kumimoji="1" lang="ja-JP" altLang="en-US" sz="1000"/>
              <a:t>想定。但し、髪型によって破綻が生じる場合に</a:t>
            </a:r>
            <a:endParaRPr kumimoji="1" lang="en-US" altLang="ja-JP" sz="1000"/>
          </a:p>
          <a:p>
            <a:r>
              <a:rPr kumimoji="1" lang="ja-JP" altLang="en-US" sz="1000"/>
              <a:t>ついては髪型部分をヘルメットモデルに</a:t>
            </a:r>
            <a:endParaRPr kumimoji="1" lang="en-US" altLang="ja-JP" sz="1000"/>
          </a:p>
          <a:p>
            <a:r>
              <a:rPr kumimoji="1" lang="ja-JP" altLang="en-US" sz="1000"/>
              <a:t>付け替えるような対応も可。（デザイナ次第）</a:t>
            </a:r>
            <a:endParaRPr kumimoji="1" lang="en-US" altLang="ja-JP" sz="1000"/>
          </a:p>
        </p:txBody>
      </p:sp>
      <p:sp>
        <p:nvSpPr>
          <p:cNvPr id="20" name="テキスト ボックス 19">
            <a:extLst>
              <a:ext uri="{FF2B5EF4-FFF2-40B4-BE49-F238E27FC236}">
                <a16:creationId xmlns:a16="http://schemas.microsoft.com/office/drawing/2014/main" id="{A77483DC-C695-4F18-84C7-B3333652375A}"/>
              </a:ext>
            </a:extLst>
          </p:cNvPr>
          <p:cNvSpPr txBox="1"/>
          <p:nvPr/>
        </p:nvSpPr>
        <p:spPr>
          <a:xfrm>
            <a:off x="4042712" y="3260213"/>
            <a:ext cx="1282723" cy="246221"/>
          </a:xfrm>
          <a:prstGeom prst="rect">
            <a:avLst/>
          </a:prstGeom>
          <a:noFill/>
        </p:spPr>
        <p:txBody>
          <a:bodyPr wrap="none" rtlCol="0">
            <a:spAutoFit/>
          </a:bodyPr>
          <a:lstStyle/>
          <a:p>
            <a:r>
              <a:rPr kumimoji="1" lang="ja-JP" altLang="en-US" sz="1000" b="1" dirty="0"/>
              <a:t>スティック（手</a:t>
            </a:r>
            <a:r>
              <a:rPr kumimoji="1" lang="en-US" altLang="ja-JP" sz="1000" b="1" dirty="0"/>
              <a:t>2</a:t>
            </a:r>
            <a:r>
              <a:rPr kumimoji="1" lang="ja-JP" altLang="en-US" sz="1000" b="1" dirty="0"/>
              <a:t>）</a:t>
            </a:r>
          </a:p>
        </p:txBody>
      </p:sp>
      <p:pic>
        <p:nvPicPr>
          <p:cNvPr id="1028" name="Picture 4" descr="「ワンド　ゲーム」の画像検索結果">
            <a:extLst>
              <a:ext uri="{FF2B5EF4-FFF2-40B4-BE49-F238E27FC236}">
                <a16:creationId xmlns:a16="http://schemas.microsoft.com/office/drawing/2014/main" id="{CC5431E6-9E45-4FCB-B240-A6F5258ABED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148" t="35609" r="45366" b="20566"/>
          <a:stretch/>
        </p:blipFill>
        <p:spPr bwMode="auto">
          <a:xfrm>
            <a:off x="3864834" y="3516035"/>
            <a:ext cx="1338828" cy="157456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ワンド　ゲーム」の画像検索結果&quot;">
            <a:extLst>
              <a:ext uri="{FF2B5EF4-FFF2-40B4-BE49-F238E27FC236}">
                <a16:creationId xmlns:a16="http://schemas.microsoft.com/office/drawing/2014/main" id="{8DB4B94C-0D5D-4E75-903D-FBE5A48B3AF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757" t="12115" r="15066" b="10983"/>
          <a:stretch/>
        </p:blipFill>
        <p:spPr bwMode="auto">
          <a:xfrm>
            <a:off x="5061924" y="4029296"/>
            <a:ext cx="1638869" cy="1421022"/>
          </a:xfrm>
          <a:prstGeom prst="rect">
            <a:avLst/>
          </a:prstGeom>
          <a:noFill/>
          <a:extLst>
            <a:ext uri="{909E8E84-426E-40DD-AFC4-6F175D3DCCD1}">
              <a14:hiddenFill xmlns:a14="http://schemas.microsoft.com/office/drawing/2010/main">
                <a:solidFill>
                  <a:srgbClr val="FFFFFF"/>
                </a:solidFill>
              </a14:hiddenFill>
            </a:ext>
          </a:extLst>
        </p:spPr>
      </p:pic>
      <p:sp>
        <p:nvSpPr>
          <p:cNvPr id="24" name="テキスト ボックス 23">
            <a:extLst>
              <a:ext uri="{FF2B5EF4-FFF2-40B4-BE49-F238E27FC236}">
                <a16:creationId xmlns:a16="http://schemas.microsoft.com/office/drawing/2014/main" id="{DB3F3D23-EF04-45B6-9890-6DC36635E3EA}"/>
              </a:ext>
            </a:extLst>
          </p:cNvPr>
          <p:cNvSpPr txBox="1"/>
          <p:nvPr/>
        </p:nvSpPr>
        <p:spPr>
          <a:xfrm>
            <a:off x="3776192" y="5469837"/>
            <a:ext cx="2492990" cy="707886"/>
          </a:xfrm>
          <a:prstGeom prst="rect">
            <a:avLst/>
          </a:prstGeom>
          <a:noFill/>
        </p:spPr>
        <p:txBody>
          <a:bodyPr wrap="none" rtlCol="0">
            <a:spAutoFit/>
          </a:bodyPr>
          <a:lstStyle/>
          <a:p>
            <a:r>
              <a:rPr kumimoji="1" lang="ja-JP" altLang="en-US" sz="1000" dirty="0"/>
              <a:t>↑（マビノギより）</a:t>
            </a:r>
            <a:endParaRPr kumimoji="1" lang="en-US" altLang="ja-JP" sz="1000" dirty="0"/>
          </a:p>
          <a:p>
            <a:r>
              <a:rPr kumimoji="1" lang="ja-JP" altLang="en-US" sz="1000" dirty="0"/>
              <a:t>手に持つスティックタイプの装備。</a:t>
            </a:r>
            <a:endParaRPr kumimoji="1" lang="en-US" altLang="ja-JP" sz="1000" dirty="0"/>
          </a:p>
          <a:p>
            <a:r>
              <a:rPr kumimoji="1" lang="ja-JP" altLang="en-US" sz="1000" dirty="0"/>
              <a:t>全般的なイメージとしては魔法少女的な</a:t>
            </a:r>
            <a:endParaRPr kumimoji="1" lang="en-US" altLang="ja-JP" sz="1000" dirty="0"/>
          </a:p>
          <a:p>
            <a:r>
              <a:rPr kumimoji="1" lang="ja-JP" altLang="en-US" sz="1000" dirty="0"/>
              <a:t>方向性の想定。</a:t>
            </a:r>
            <a:endParaRPr kumimoji="1" lang="en-US" altLang="ja-JP" sz="1000" dirty="0"/>
          </a:p>
        </p:txBody>
      </p:sp>
      <p:sp>
        <p:nvSpPr>
          <p:cNvPr id="25" name="テキスト ボックス 24">
            <a:extLst>
              <a:ext uri="{FF2B5EF4-FFF2-40B4-BE49-F238E27FC236}">
                <a16:creationId xmlns:a16="http://schemas.microsoft.com/office/drawing/2014/main" id="{DBF97AC7-4D15-4D81-8A92-730A39521C82}"/>
              </a:ext>
            </a:extLst>
          </p:cNvPr>
          <p:cNvSpPr txBox="1"/>
          <p:nvPr/>
        </p:nvSpPr>
        <p:spPr>
          <a:xfrm>
            <a:off x="6972300" y="3260213"/>
            <a:ext cx="1082348" cy="246221"/>
          </a:xfrm>
          <a:prstGeom prst="rect">
            <a:avLst/>
          </a:prstGeom>
          <a:noFill/>
        </p:spPr>
        <p:txBody>
          <a:bodyPr wrap="none" rtlCol="0">
            <a:spAutoFit/>
          </a:bodyPr>
          <a:lstStyle/>
          <a:p>
            <a:r>
              <a:rPr kumimoji="1" lang="ja-JP" altLang="en-US" sz="1000" b="1" dirty="0"/>
              <a:t>設置物（足元）</a:t>
            </a:r>
          </a:p>
        </p:txBody>
      </p:sp>
      <p:pic>
        <p:nvPicPr>
          <p:cNvPr id="5" name="図 4" descr="おもちゃ, レゴ が含まれている画像&#10;&#10;自動的に生成された説明">
            <a:extLst>
              <a:ext uri="{FF2B5EF4-FFF2-40B4-BE49-F238E27FC236}">
                <a16:creationId xmlns:a16="http://schemas.microsoft.com/office/drawing/2014/main" id="{92BC2230-936A-4FB4-AD5B-737CF0F310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06376" y="3608204"/>
            <a:ext cx="1037584" cy="1754189"/>
          </a:xfrm>
          <a:prstGeom prst="rect">
            <a:avLst/>
          </a:prstGeom>
        </p:spPr>
      </p:pic>
      <p:sp>
        <p:nvSpPr>
          <p:cNvPr id="6" name="四角形: 角を丸くする 5">
            <a:extLst>
              <a:ext uri="{FF2B5EF4-FFF2-40B4-BE49-F238E27FC236}">
                <a16:creationId xmlns:a16="http://schemas.microsoft.com/office/drawing/2014/main" id="{7CC6BEC0-2C62-47A9-A3A2-0785908DE147}"/>
              </a:ext>
            </a:extLst>
          </p:cNvPr>
          <p:cNvSpPr/>
          <p:nvPr/>
        </p:nvSpPr>
        <p:spPr>
          <a:xfrm>
            <a:off x="7659266" y="4739807"/>
            <a:ext cx="569387" cy="7561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ja-JP" altLang="en-US" sz="800"/>
              <a:t>この</a:t>
            </a:r>
            <a:endParaRPr kumimoji="1" lang="en-US" altLang="ja-JP" sz="800"/>
          </a:p>
          <a:p>
            <a:pPr algn="ctr"/>
            <a:r>
              <a:rPr kumimoji="1" lang="ja-JP" altLang="en-US" sz="800"/>
              <a:t>くらいの</a:t>
            </a:r>
            <a:endParaRPr kumimoji="1" lang="en-US" altLang="ja-JP" sz="800"/>
          </a:p>
          <a:p>
            <a:pPr algn="ctr"/>
            <a:r>
              <a:rPr kumimoji="1" lang="ja-JP" altLang="en-US" sz="800"/>
              <a:t>サイズ感</a:t>
            </a:r>
          </a:p>
        </p:txBody>
      </p:sp>
      <p:sp>
        <p:nvSpPr>
          <p:cNvPr id="29" name="テキスト ボックス 28">
            <a:extLst>
              <a:ext uri="{FF2B5EF4-FFF2-40B4-BE49-F238E27FC236}">
                <a16:creationId xmlns:a16="http://schemas.microsoft.com/office/drawing/2014/main" id="{4569DF9C-1215-4AAF-883D-4B7BAA1D07B3}"/>
              </a:ext>
            </a:extLst>
          </p:cNvPr>
          <p:cNvSpPr txBox="1"/>
          <p:nvPr/>
        </p:nvSpPr>
        <p:spPr>
          <a:xfrm>
            <a:off x="6906376" y="5495909"/>
            <a:ext cx="1723549" cy="1015663"/>
          </a:xfrm>
          <a:prstGeom prst="rect">
            <a:avLst/>
          </a:prstGeom>
          <a:noFill/>
        </p:spPr>
        <p:txBody>
          <a:bodyPr wrap="none" rtlCol="0">
            <a:spAutoFit/>
          </a:bodyPr>
          <a:lstStyle/>
          <a:p>
            <a:r>
              <a:rPr kumimoji="1" lang="ja-JP" altLang="en-US" sz="1000"/>
              <a:t>↑</a:t>
            </a:r>
            <a:endParaRPr kumimoji="1" lang="en-US" altLang="ja-JP" sz="1000"/>
          </a:p>
          <a:p>
            <a:r>
              <a:rPr kumimoji="1" lang="ja-JP" altLang="en-US" sz="1000"/>
              <a:t>キャラの近くに</a:t>
            </a:r>
            <a:endParaRPr kumimoji="1" lang="en-US" altLang="ja-JP" sz="1000"/>
          </a:p>
          <a:p>
            <a:r>
              <a:rPr kumimoji="1" lang="ja-JP" altLang="en-US" sz="1000"/>
              <a:t>設置するもの。</a:t>
            </a:r>
            <a:endParaRPr kumimoji="1" lang="en-US" altLang="ja-JP" sz="1000"/>
          </a:p>
          <a:p>
            <a:r>
              <a:rPr kumimoji="1" lang="ja-JP" altLang="en-US" sz="1000"/>
              <a:t>このなんらかのアイテムを</a:t>
            </a:r>
            <a:endParaRPr kumimoji="1" lang="en-US" altLang="ja-JP" sz="1000"/>
          </a:p>
          <a:p>
            <a:r>
              <a:rPr kumimoji="1" lang="ja-JP" altLang="en-US" sz="1000"/>
              <a:t>キックすることで効果発動</a:t>
            </a:r>
            <a:endParaRPr kumimoji="1" lang="en-US" altLang="ja-JP" sz="1000"/>
          </a:p>
          <a:p>
            <a:r>
              <a:rPr kumimoji="1" lang="ja-JP" altLang="en-US" sz="1000"/>
              <a:t>する想定。</a:t>
            </a:r>
            <a:endParaRPr kumimoji="1" lang="en-US" altLang="ja-JP" sz="1000"/>
          </a:p>
        </p:txBody>
      </p:sp>
      <p:pic>
        <p:nvPicPr>
          <p:cNvPr id="4" name="図 3">
            <a:extLst>
              <a:ext uri="{FF2B5EF4-FFF2-40B4-BE49-F238E27FC236}">
                <a16:creationId xmlns:a16="http://schemas.microsoft.com/office/drawing/2014/main" id="{8571F764-9AA3-4819-B27A-EBE6E27426C4}"/>
              </a:ext>
            </a:extLst>
          </p:cNvPr>
          <p:cNvPicPr>
            <a:picLocks noChangeAspect="1"/>
          </p:cNvPicPr>
          <p:nvPr/>
        </p:nvPicPr>
        <p:blipFill>
          <a:blip r:embed="rId7"/>
          <a:stretch>
            <a:fillRect/>
          </a:stretch>
        </p:blipFill>
        <p:spPr>
          <a:xfrm>
            <a:off x="687171" y="3608204"/>
            <a:ext cx="1130629" cy="1574570"/>
          </a:xfrm>
          <a:prstGeom prst="rect">
            <a:avLst/>
          </a:prstGeom>
        </p:spPr>
      </p:pic>
      <p:sp>
        <p:nvSpPr>
          <p:cNvPr id="26" name="テキスト ボックス 25">
            <a:extLst>
              <a:ext uri="{FF2B5EF4-FFF2-40B4-BE49-F238E27FC236}">
                <a16:creationId xmlns:a16="http://schemas.microsoft.com/office/drawing/2014/main" id="{B9957195-2376-475F-B7F8-347E3D41AE76}"/>
              </a:ext>
            </a:extLst>
          </p:cNvPr>
          <p:cNvSpPr txBox="1"/>
          <p:nvPr/>
        </p:nvSpPr>
        <p:spPr>
          <a:xfrm>
            <a:off x="687171" y="3331333"/>
            <a:ext cx="1154483" cy="246221"/>
          </a:xfrm>
          <a:prstGeom prst="rect">
            <a:avLst/>
          </a:prstGeom>
          <a:noFill/>
        </p:spPr>
        <p:txBody>
          <a:bodyPr wrap="none" rtlCol="0">
            <a:spAutoFit/>
          </a:bodyPr>
          <a:lstStyle/>
          <a:p>
            <a:r>
              <a:rPr kumimoji="1" lang="ja-JP" altLang="en-US" sz="1000" b="1" dirty="0"/>
              <a:t>グローブ（手</a:t>
            </a:r>
            <a:r>
              <a:rPr kumimoji="1" lang="en-US" altLang="ja-JP" sz="1000" b="1" dirty="0"/>
              <a:t>1</a:t>
            </a:r>
            <a:r>
              <a:rPr kumimoji="1" lang="ja-JP" altLang="en-US" sz="1000" b="1" dirty="0"/>
              <a:t>）</a:t>
            </a:r>
          </a:p>
        </p:txBody>
      </p:sp>
      <p:sp>
        <p:nvSpPr>
          <p:cNvPr id="27" name="テキスト ボックス 26">
            <a:extLst>
              <a:ext uri="{FF2B5EF4-FFF2-40B4-BE49-F238E27FC236}">
                <a16:creationId xmlns:a16="http://schemas.microsoft.com/office/drawing/2014/main" id="{878F200C-0C6E-4A1D-8E2D-F47A85E0358D}"/>
              </a:ext>
            </a:extLst>
          </p:cNvPr>
          <p:cNvSpPr txBox="1"/>
          <p:nvPr/>
        </p:nvSpPr>
        <p:spPr>
          <a:xfrm>
            <a:off x="645540" y="5540670"/>
            <a:ext cx="2492990" cy="707886"/>
          </a:xfrm>
          <a:prstGeom prst="rect">
            <a:avLst/>
          </a:prstGeom>
          <a:noFill/>
        </p:spPr>
        <p:txBody>
          <a:bodyPr wrap="none" rtlCol="0">
            <a:spAutoFit/>
          </a:bodyPr>
          <a:lstStyle/>
          <a:p>
            <a:r>
              <a:rPr kumimoji="1" lang="ja-JP" altLang="en-US" sz="1000" dirty="0"/>
              <a:t>↑（マリソニより）</a:t>
            </a:r>
            <a:endParaRPr kumimoji="1" lang="en-US" altLang="ja-JP" sz="1000" dirty="0"/>
          </a:p>
          <a:p>
            <a:r>
              <a:rPr kumimoji="1" lang="ja-JP" altLang="en-US" sz="1000" dirty="0"/>
              <a:t>拳が武器になるタイプの装備。</a:t>
            </a:r>
            <a:endParaRPr kumimoji="1" lang="en-US" altLang="ja-JP" sz="1000" dirty="0"/>
          </a:p>
          <a:p>
            <a:r>
              <a:rPr kumimoji="1" lang="ja-JP" altLang="en-US" sz="1000" dirty="0"/>
              <a:t>全般的なイメージとしては猫パンチ的な</a:t>
            </a:r>
            <a:endParaRPr kumimoji="1" lang="en-US" altLang="ja-JP" sz="1000" dirty="0"/>
          </a:p>
          <a:p>
            <a:r>
              <a:rPr kumimoji="1" lang="ja-JP" altLang="en-US" sz="1000" dirty="0"/>
              <a:t>方向性の想定。</a:t>
            </a:r>
            <a:endParaRPr kumimoji="1" lang="en-US" altLang="ja-JP" sz="1000" dirty="0"/>
          </a:p>
        </p:txBody>
      </p:sp>
    </p:spTree>
    <p:extLst>
      <p:ext uri="{BB962C8B-B14F-4D97-AF65-F5344CB8AC3E}">
        <p14:creationId xmlns:p14="http://schemas.microsoft.com/office/powerpoint/2010/main" val="3848565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723275" cy="307777"/>
          </a:xfrm>
          <a:prstGeom prst="rect">
            <a:avLst/>
          </a:prstGeom>
          <a:noFill/>
        </p:spPr>
        <p:txBody>
          <a:bodyPr wrap="none" rtlCol="0">
            <a:spAutoFit/>
          </a:bodyPr>
          <a:lstStyle/>
          <a:p>
            <a:r>
              <a:rPr kumimoji="1" lang="ja-JP" altLang="en-US" sz="1400" b="1"/>
              <a:t>●概要</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1595309" cy="246221"/>
          </a:xfrm>
          <a:prstGeom prst="rect">
            <a:avLst/>
          </a:prstGeom>
          <a:noFill/>
        </p:spPr>
        <p:txBody>
          <a:bodyPr wrap="none" rtlCol="0">
            <a:spAutoFit/>
          </a:bodyPr>
          <a:lstStyle/>
          <a:p>
            <a:r>
              <a:rPr kumimoji="1" lang="ja-JP" altLang="en-US" sz="1000"/>
              <a:t>ＴＲカード全般の仕様。</a:t>
            </a:r>
            <a:endParaRPr kumimoji="1" lang="en-US" altLang="ja-JP" sz="1000"/>
          </a:p>
        </p:txBody>
      </p:sp>
      <p:sp>
        <p:nvSpPr>
          <p:cNvPr id="7" name="テキスト ボックス 6">
            <a:extLst>
              <a:ext uri="{FF2B5EF4-FFF2-40B4-BE49-F238E27FC236}">
                <a16:creationId xmlns:a16="http://schemas.microsoft.com/office/drawing/2014/main" id="{AE3D2AF1-3200-48C2-98E2-0311BECCED94}"/>
              </a:ext>
            </a:extLst>
          </p:cNvPr>
          <p:cNvSpPr txBox="1"/>
          <p:nvPr/>
        </p:nvSpPr>
        <p:spPr>
          <a:xfrm>
            <a:off x="415419" y="1215582"/>
            <a:ext cx="1620957" cy="307777"/>
          </a:xfrm>
          <a:prstGeom prst="rect">
            <a:avLst/>
          </a:prstGeom>
          <a:noFill/>
        </p:spPr>
        <p:txBody>
          <a:bodyPr wrap="none" rtlCol="0">
            <a:spAutoFit/>
          </a:bodyPr>
          <a:lstStyle/>
          <a:p>
            <a:r>
              <a:rPr kumimoji="1" lang="ja-JP" altLang="en-US" sz="1400" b="1"/>
              <a:t>●ＴＲカード装備</a:t>
            </a:r>
          </a:p>
        </p:txBody>
      </p:sp>
      <p:sp>
        <p:nvSpPr>
          <p:cNvPr id="20" name="テキスト ボックス 19">
            <a:extLst>
              <a:ext uri="{FF2B5EF4-FFF2-40B4-BE49-F238E27FC236}">
                <a16:creationId xmlns:a16="http://schemas.microsoft.com/office/drawing/2014/main" id="{16E599AB-CDF2-4835-83A8-CCA8A849AA0E}"/>
              </a:ext>
            </a:extLst>
          </p:cNvPr>
          <p:cNvSpPr txBox="1"/>
          <p:nvPr/>
        </p:nvSpPr>
        <p:spPr>
          <a:xfrm>
            <a:off x="591845" y="1525744"/>
            <a:ext cx="5827236" cy="553998"/>
          </a:xfrm>
          <a:prstGeom prst="rect">
            <a:avLst/>
          </a:prstGeom>
          <a:noFill/>
        </p:spPr>
        <p:txBody>
          <a:bodyPr wrap="none" rtlCol="0">
            <a:spAutoFit/>
          </a:bodyPr>
          <a:lstStyle/>
          <a:p>
            <a:r>
              <a:rPr kumimoji="1" lang="ja-JP" altLang="en-US" sz="1000"/>
              <a:t>ＴＲカードは、キャラに装備することで能力の増強や必殺技を使用することができるようになる。</a:t>
            </a:r>
            <a:endParaRPr kumimoji="1" lang="en-US" altLang="ja-JP" sz="1000"/>
          </a:p>
          <a:p>
            <a:endParaRPr kumimoji="1" lang="en-US" altLang="ja-JP" sz="1000"/>
          </a:p>
          <a:p>
            <a:r>
              <a:rPr kumimoji="1" lang="ja-JP" altLang="en-US" sz="1000"/>
              <a:t>キャラごとに３か所装備箇所があり、編成画面で設定することができる。</a:t>
            </a:r>
            <a:endParaRPr kumimoji="1" lang="en-US" altLang="ja-JP" sz="1000"/>
          </a:p>
        </p:txBody>
      </p:sp>
      <p:sp>
        <p:nvSpPr>
          <p:cNvPr id="21" name="テキスト ボックス 20">
            <a:extLst>
              <a:ext uri="{FF2B5EF4-FFF2-40B4-BE49-F238E27FC236}">
                <a16:creationId xmlns:a16="http://schemas.microsoft.com/office/drawing/2014/main" id="{9B7B44FD-7DC0-45F2-86B8-066971F3F02F}"/>
              </a:ext>
            </a:extLst>
          </p:cNvPr>
          <p:cNvSpPr txBox="1"/>
          <p:nvPr/>
        </p:nvSpPr>
        <p:spPr>
          <a:xfrm>
            <a:off x="591845" y="2195973"/>
            <a:ext cx="1415772" cy="276999"/>
          </a:xfrm>
          <a:prstGeom prst="rect">
            <a:avLst/>
          </a:prstGeom>
          <a:noFill/>
        </p:spPr>
        <p:txBody>
          <a:bodyPr wrap="none" rtlCol="0">
            <a:spAutoFit/>
          </a:bodyPr>
          <a:lstStyle/>
          <a:p>
            <a:r>
              <a:rPr kumimoji="1" lang="ja-JP" altLang="en-US" sz="1200" b="1"/>
              <a:t>○アクティブ状態</a:t>
            </a:r>
          </a:p>
        </p:txBody>
      </p:sp>
      <p:sp>
        <p:nvSpPr>
          <p:cNvPr id="22" name="テキスト ボックス 21">
            <a:extLst>
              <a:ext uri="{FF2B5EF4-FFF2-40B4-BE49-F238E27FC236}">
                <a16:creationId xmlns:a16="http://schemas.microsoft.com/office/drawing/2014/main" id="{9757FD74-BB83-46DA-9B8B-3450EBB475FD}"/>
              </a:ext>
            </a:extLst>
          </p:cNvPr>
          <p:cNvSpPr txBox="1"/>
          <p:nvPr/>
        </p:nvSpPr>
        <p:spPr>
          <a:xfrm>
            <a:off x="777056" y="2472972"/>
            <a:ext cx="5186035" cy="1477328"/>
          </a:xfrm>
          <a:prstGeom prst="rect">
            <a:avLst/>
          </a:prstGeom>
          <a:noFill/>
        </p:spPr>
        <p:txBody>
          <a:bodyPr wrap="none" rtlCol="0">
            <a:spAutoFit/>
          </a:bodyPr>
          <a:lstStyle/>
          <a:p>
            <a:r>
              <a:rPr kumimoji="1" lang="ja-JP" altLang="en-US" sz="1000"/>
              <a:t>ＴＲカードは装備するだけでは発揮しない能力がいくつかある。</a:t>
            </a:r>
            <a:endParaRPr kumimoji="1" lang="en-US" altLang="ja-JP" sz="1000"/>
          </a:p>
          <a:p>
            <a:endParaRPr kumimoji="1" lang="en-US" altLang="ja-JP" sz="1000"/>
          </a:p>
          <a:p>
            <a:r>
              <a:rPr kumimoji="1" lang="ja-JP" altLang="en-US" sz="1000"/>
              <a:t>基本的にはアクティブ状態とならなければ各威力を発揮しない。</a:t>
            </a:r>
            <a:endParaRPr kumimoji="1" lang="en-US" altLang="ja-JP" sz="1000"/>
          </a:p>
          <a:p>
            <a:r>
              <a:rPr kumimoji="1" lang="ja-JP" altLang="en-US" sz="1000"/>
              <a:t>（例外としてＨＰのみはアクティブ状態にならなくても影響を及ぼす）</a:t>
            </a:r>
            <a:endParaRPr kumimoji="1" lang="en-US" altLang="ja-JP" sz="1000"/>
          </a:p>
          <a:p>
            <a:endParaRPr kumimoji="1" lang="en-US" altLang="ja-JP" sz="1000"/>
          </a:p>
          <a:p>
            <a:r>
              <a:rPr kumimoji="1" lang="ja-JP" altLang="en-US" sz="1000"/>
              <a:t>アクティブ状態とは、「現在選択している」という状態である。</a:t>
            </a:r>
            <a:endParaRPr kumimoji="1" lang="en-US" altLang="ja-JP" sz="1000"/>
          </a:p>
          <a:p>
            <a:endParaRPr kumimoji="1" lang="en-US" altLang="ja-JP" sz="1000"/>
          </a:p>
          <a:p>
            <a:r>
              <a:rPr kumimoji="1" lang="ja-JP" altLang="en-US" sz="1000"/>
              <a:t>基本的には装備したカードの一番装備順が早いものが初期のアクティブ状態となる。</a:t>
            </a:r>
            <a:endParaRPr kumimoji="1" lang="en-US" altLang="ja-JP" sz="1000"/>
          </a:p>
          <a:p>
            <a:r>
              <a:rPr kumimoji="1" lang="ja-JP" altLang="en-US" sz="1000"/>
              <a:t>バトル中にアクティブなカードをプレイヤーの任意で変更し切り替えることができる。</a:t>
            </a:r>
            <a:endParaRPr kumimoji="1" lang="en-US" altLang="ja-JP" sz="1000"/>
          </a:p>
        </p:txBody>
      </p:sp>
    </p:spTree>
    <p:extLst>
      <p:ext uri="{BB962C8B-B14F-4D97-AF65-F5344CB8AC3E}">
        <p14:creationId xmlns:p14="http://schemas.microsoft.com/office/powerpoint/2010/main" val="33262749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20</a:t>
            </a:fld>
            <a:endParaRPr kumimoji="1" lang="ja-JP" altLang="en-US"/>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538744"/>
            <a:ext cx="2505814" cy="276999"/>
          </a:xfrm>
          <a:prstGeom prst="rect">
            <a:avLst/>
          </a:prstGeom>
          <a:noFill/>
        </p:spPr>
        <p:txBody>
          <a:bodyPr wrap="none" rtlCol="0">
            <a:spAutoFit/>
          </a:bodyPr>
          <a:lstStyle/>
          <a:p>
            <a:r>
              <a:rPr kumimoji="1" lang="ja-JP" altLang="en-US" sz="1200" b="1"/>
              <a:t>○モデル数まとめ</a:t>
            </a:r>
            <a:r>
              <a:rPr kumimoji="1" lang="ja-JP" altLang="en-US" sz="1000" b="1">
                <a:solidFill>
                  <a:srgbClr val="FF0000"/>
                </a:solidFill>
              </a:rPr>
              <a:t>（</a:t>
            </a:r>
            <a:r>
              <a:rPr kumimoji="1" lang="en-US" altLang="ja-JP" sz="1000" b="1">
                <a:solidFill>
                  <a:srgbClr val="FF0000"/>
                </a:solidFill>
              </a:rPr>
              <a:t>20200208</a:t>
            </a:r>
            <a:r>
              <a:rPr kumimoji="1" lang="ja-JP" altLang="en-US" sz="1000" b="1">
                <a:solidFill>
                  <a:srgbClr val="FF0000"/>
                </a:solidFill>
              </a:rPr>
              <a:t>修正）</a:t>
            </a:r>
            <a:endParaRPr kumimoji="1" lang="ja-JP" altLang="en-US" sz="1200" b="1" dirty="0">
              <a:solidFill>
                <a:srgbClr val="FF0000"/>
              </a:solidFill>
            </a:endParaRPr>
          </a:p>
        </p:txBody>
      </p:sp>
      <p:graphicFrame>
        <p:nvGraphicFramePr>
          <p:cNvPr id="22" name="表 2">
            <a:extLst>
              <a:ext uri="{FF2B5EF4-FFF2-40B4-BE49-F238E27FC236}">
                <a16:creationId xmlns:a16="http://schemas.microsoft.com/office/drawing/2014/main" id="{E95C2317-CBE9-4009-85B5-44133EAD3ED3}"/>
              </a:ext>
            </a:extLst>
          </p:cNvPr>
          <p:cNvGraphicFramePr>
            <a:graphicFrameLocks noGrp="1"/>
          </p:cNvGraphicFramePr>
          <p:nvPr>
            <p:extLst>
              <p:ext uri="{D42A27DB-BD31-4B8C-83A1-F6EECF244321}">
                <p14:modId xmlns:p14="http://schemas.microsoft.com/office/powerpoint/2010/main" val="3151503626"/>
              </p:ext>
            </p:extLst>
          </p:nvPr>
        </p:nvGraphicFramePr>
        <p:xfrm>
          <a:off x="915010" y="938473"/>
          <a:ext cx="2944220" cy="4145280"/>
        </p:xfrm>
        <a:graphic>
          <a:graphicData uri="http://schemas.openxmlformats.org/drawingml/2006/table">
            <a:tbl>
              <a:tblPr bandRow="1">
                <a:tableStyleId>{5C22544A-7EE6-4342-B048-85BDC9FD1C3A}</a:tableStyleId>
              </a:tblPr>
              <a:tblGrid>
                <a:gridCol w="598805">
                  <a:extLst>
                    <a:ext uri="{9D8B030D-6E8A-4147-A177-3AD203B41FA5}">
                      <a16:colId xmlns:a16="http://schemas.microsoft.com/office/drawing/2014/main" val="1523224579"/>
                    </a:ext>
                  </a:extLst>
                </a:gridCol>
                <a:gridCol w="852805">
                  <a:extLst>
                    <a:ext uri="{9D8B030D-6E8A-4147-A177-3AD203B41FA5}">
                      <a16:colId xmlns:a16="http://schemas.microsoft.com/office/drawing/2014/main" val="2102541601"/>
                    </a:ext>
                  </a:extLst>
                </a:gridCol>
                <a:gridCol w="852805">
                  <a:extLst>
                    <a:ext uri="{9D8B030D-6E8A-4147-A177-3AD203B41FA5}">
                      <a16:colId xmlns:a16="http://schemas.microsoft.com/office/drawing/2014/main" val="740521163"/>
                    </a:ext>
                  </a:extLst>
                </a:gridCol>
                <a:gridCol w="639805">
                  <a:extLst>
                    <a:ext uri="{9D8B030D-6E8A-4147-A177-3AD203B41FA5}">
                      <a16:colId xmlns:a16="http://schemas.microsoft.com/office/drawing/2014/main" val="3359682194"/>
                    </a:ext>
                  </a:extLst>
                </a:gridCol>
              </a:tblGrid>
              <a:tr h="0">
                <a:tc>
                  <a:txBody>
                    <a:bodyPr/>
                    <a:lstStyle/>
                    <a:p>
                      <a:r>
                        <a:rPr kumimoji="1" lang="ja-JP" altLang="en-US" sz="1000"/>
                        <a:t>レア度</a:t>
                      </a:r>
                    </a:p>
                  </a:txBody>
                  <a:tcPr anchor="ctr"/>
                </a:tc>
                <a:tc>
                  <a:txBody>
                    <a:bodyPr/>
                    <a:lstStyle/>
                    <a:p>
                      <a:r>
                        <a:rPr kumimoji="1" lang="ja-JP" altLang="en-US" sz="1000"/>
                        <a:t>分類</a:t>
                      </a:r>
                    </a:p>
                  </a:txBody>
                  <a:tcPr anchor="ctr"/>
                </a:tc>
                <a:tc>
                  <a:txBody>
                    <a:bodyPr/>
                    <a:lstStyle/>
                    <a:p>
                      <a:pPr algn="r"/>
                      <a:r>
                        <a:rPr kumimoji="1" lang="ja-JP" altLang="en-US" sz="1000"/>
                        <a:t>オリジナル</a:t>
                      </a:r>
                    </a:p>
                  </a:txBody>
                  <a:tcPr anchor="ctr"/>
                </a:tc>
                <a:tc>
                  <a:txBody>
                    <a:bodyPr/>
                    <a:lstStyle/>
                    <a:p>
                      <a:pPr algn="r"/>
                      <a:r>
                        <a:rPr kumimoji="1" lang="ja-JP" altLang="en-US" sz="1000"/>
                        <a:t>バリエ</a:t>
                      </a:r>
                    </a:p>
                  </a:txBody>
                  <a:tcPr anchor="ctr"/>
                </a:tc>
                <a:extLst>
                  <a:ext uri="{0D108BD9-81ED-4DB2-BD59-A6C34878D82A}">
                    <a16:rowId xmlns:a16="http://schemas.microsoft.com/office/drawing/2014/main" val="3964949650"/>
                  </a:ext>
                </a:extLst>
              </a:tr>
              <a:tr h="0">
                <a:tc>
                  <a:txBody>
                    <a:bodyPr/>
                    <a:lstStyle/>
                    <a:p>
                      <a:r>
                        <a:rPr kumimoji="1" lang="ja-JP" altLang="en-US" sz="1000"/>
                        <a:t>★５</a:t>
                      </a:r>
                    </a:p>
                  </a:txBody>
                  <a:tcPr anchor="ctr"/>
                </a:tc>
                <a:tc>
                  <a:txBody>
                    <a:bodyPr/>
                    <a:lstStyle/>
                    <a:p>
                      <a:r>
                        <a:rPr kumimoji="1" lang="ja-JP" altLang="en-US" sz="1000"/>
                        <a:t>－</a:t>
                      </a:r>
                    </a:p>
                  </a:txBody>
                  <a:tcPr anchor="ctr"/>
                </a:tc>
                <a:tc>
                  <a:txBody>
                    <a:bodyPr/>
                    <a:lstStyle/>
                    <a:p>
                      <a:pPr algn="r"/>
                      <a:r>
                        <a:rPr kumimoji="1" lang="en-US" altLang="ja-JP" sz="1000"/>
                        <a:t>45</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3371324806"/>
                  </a:ext>
                </a:extLst>
              </a:tr>
              <a:tr h="0">
                <a:tc rowSpan="9">
                  <a:txBody>
                    <a:bodyPr/>
                    <a:lstStyle/>
                    <a:p>
                      <a:r>
                        <a:rPr kumimoji="1" lang="ja-JP" altLang="en-US" sz="1000"/>
                        <a:t>★４</a:t>
                      </a:r>
                    </a:p>
                  </a:txBody>
                  <a:tcPr/>
                </a:tc>
                <a:tc>
                  <a:txBody>
                    <a:bodyPr/>
                    <a:lstStyle/>
                    <a:p>
                      <a:r>
                        <a:rPr kumimoji="1" lang="ja-JP" altLang="en-US" sz="1000"/>
                        <a:t>攻撃（硬）</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6</a:t>
                      </a:r>
                      <a:endParaRPr kumimoji="1" lang="ja-JP" altLang="en-US" sz="1000"/>
                    </a:p>
                  </a:txBody>
                  <a:tcPr anchor="ctr"/>
                </a:tc>
                <a:extLst>
                  <a:ext uri="{0D108BD9-81ED-4DB2-BD59-A6C34878D82A}">
                    <a16:rowId xmlns:a16="http://schemas.microsoft.com/office/drawing/2014/main" val="2301544354"/>
                  </a:ext>
                </a:extLst>
              </a:tr>
              <a:tr h="0">
                <a:tc vMerge="1">
                  <a:txBody>
                    <a:bodyPr/>
                    <a:lstStyle/>
                    <a:p>
                      <a:endParaRPr kumimoji="1" lang="ja-JP" altLang="en-US" sz="1000"/>
                    </a:p>
                  </a:txBody>
                  <a:tcPr anchor="ctr"/>
                </a:tc>
                <a:tc>
                  <a:txBody>
                    <a:bodyPr/>
                    <a:lstStyle/>
                    <a:p>
                      <a:r>
                        <a:rPr kumimoji="1" lang="ja-JP" altLang="en-US" sz="1000"/>
                        <a:t>攻撃（尖）</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6</a:t>
                      </a:r>
                      <a:endParaRPr kumimoji="1" lang="ja-JP" altLang="en-US" sz="1000"/>
                    </a:p>
                  </a:txBody>
                  <a:tcPr anchor="ctr"/>
                </a:tc>
                <a:extLst>
                  <a:ext uri="{0D108BD9-81ED-4DB2-BD59-A6C34878D82A}">
                    <a16:rowId xmlns:a16="http://schemas.microsoft.com/office/drawing/2014/main" val="2441150527"/>
                  </a:ext>
                </a:extLst>
              </a:tr>
              <a:tr h="0">
                <a:tc vMerge="1">
                  <a:txBody>
                    <a:bodyPr/>
                    <a:lstStyle/>
                    <a:p>
                      <a:endParaRPr kumimoji="1" lang="ja-JP" altLang="en-US" sz="1000"/>
                    </a:p>
                  </a:txBody>
                  <a:tcPr anchor="ctr"/>
                </a:tc>
                <a:tc>
                  <a:txBody>
                    <a:bodyPr/>
                    <a:lstStyle/>
                    <a:p>
                      <a:r>
                        <a:rPr kumimoji="1" lang="ja-JP" altLang="en-US" sz="1000"/>
                        <a:t>攻撃（迅）</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6</a:t>
                      </a:r>
                      <a:endParaRPr kumimoji="1" lang="ja-JP" altLang="en-US" sz="1000"/>
                    </a:p>
                  </a:txBody>
                  <a:tcPr anchor="ctr"/>
                </a:tc>
                <a:extLst>
                  <a:ext uri="{0D108BD9-81ED-4DB2-BD59-A6C34878D82A}">
                    <a16:rowId xmlns:a16="http://schemas.microsoft.com/office/drawing/2014/main" val="3887069807"/>
                  </a:ext>
                </a:extLst>
              </a:tr>
              <a:tr h="0">
                <a:tc vMerge="1">
                  <a:txBody>
                    <a:bodyPr/>
                    <a:lstStyle/>
                    <a:p>
                      <a:endParaRPr kumimoji="1" lang="ja-JP" altLang="en-US" sz="1000"/>
                    </a:p>
                  </a:txBody>
                  <a:tcPr anchor="ctr"/>
                </a:tc>
                <a:tc>
                  <a:txBody>
                    <a:bodyPr/>
                    <a:lstStyle/>
                    <a:p>
                      <a:r>
                        <a:rPr kumimoji="1" lang="ja-JP" altLang="en-US" sz="1000"/>
                        <a:t>攻撃（創）</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603006994"/>
                  </a:ext>
                </a:extLst>
              </a:tr>
              <a:tr h="0">
                <a:tc vMerge="1">
                  <a:txBody>
                    <a:bodyPr/>
                    <a:lstStyle/>
                    <a:p>
                      <a:endParaRPr kumimoji="1" lang="ja-JP" altLang="en-US" sz="1000"/>
                    </a:p>
                  </a:txBody>
                  <a:tcPr anchor="ctr"/>
                </a:tc>
                <a:tc>
                  <a:txBody>
                    <a:bodyPr/>
                    <a:lstStyle/>
                    <a:p>
                      <a:r>
                        <a:rPr kumimoji="1" lang="ja-JP" altLang="en-US" sz="1000"/>
                        <a:t>攻撃（壊）</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54095690"/>
                  </a:ext>
                </a:extLst>
              </a:tr>
              <a:tr h="0">
                <a:tc vMerge="1">
                  <a:txBody>
                    <a:bodyPr/>
                    <a:lstStyle/>
                    <a:p>
                      <a:endParaRPr kumimoji="1" lang="ja-JP" altLang="en-US" sz="1000"/>
                    </a:p>
                  </a:txBody>
                  <a:tcPr anchor="ctr"/>
                </a:tc>
                <a:tc>
                  <a:txBody>
                    <a:bodyPr/>
                    <a:lstStyle/>
                    <a:p>
                      <a:r>
                        <a:rPr kumimoji="1" lang="ja-JP" altLang="en-US" sz="1000"/>
                        <a:t>スリップ系</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831378293"/>
                  </a:ext>
                </a:extLst>
              </a:tr>
              <a:tr h="0">
                <a:tc vMerge="1">
                  <a:txBody>
                    <a:bodyPr/>
                    <a:lstStyle/>
                    <a:p>
                      <a:endParaRPr kumimoji="1" lang="ja-JP" altLang="en-US" sz="1000"/>
                    </a:p>
                  </a:txBody>
                  <a:tcPr anchor="ctr"/>
                </a:tc>
                <a:tc>
                  <a:txBody>
                    <a:bodyPr/>
                    <a:lstStyle/>
                    <a:p>
                      <a:r>
                        <a:rPr kumimoji="1" lang="ja-JP" altLang="en-US" sz="1000"/>
                        <a:t>回復系</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7</a:t>
                      </a:r>
                      <a:endParaRPr kumimoji="1" lang="ja-JP" altLang="en-US" sz="1000"/>
                    </a:p>
                  </a:txBody>
                  <a:tcPr anchor="ctr"/>
                </a:tc>
                <a:extLst>
                  <a:ext uri="{0D108BD9-81ED-4DB2-BD59-A6C34878D82A}">
                    <a16:rowId xmlns:a16="http://schemas.microsoft.com/office/drawing/2014/main" val="2394118888"/>
                  </a:ext>
                </a:extLst>
              </a:tr>
              <a:tr h="0">
                <a:tc vMerge="1">
                  <a:txBody>
                    <a:bodyPr/>
                    <a:lstStyle/>
                    <a:p>
                      <a:endParaRPr kumimoji="1" lang="ja-JP" altLang="en-US" sz="1000"/>
                    </a:p>
                  </a:txBody>
                  <a:tcPr anchor="ctr"/>
                </a:tc>
                <a:tc>
                  <a:txBody>
                    <a:bodyPr/>
                    <a:lstStyle/>
                    <a:p>
                      <a:r>
                        <a:rPr kumimoji="1" lang="ja-JP" altLang="en-US" sz="1000"/>
                        <a:t>バフ系</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10</a:t>
                      </a:r>
                      <a:endParaRPr kumimoji="1" lang="ja-JP" altLang="en-US" sz="1000"/>
                    </a:p>
                  </a:txBody>
                  <a:tcPr anchor="ctr"/>
                </a:tc>
                <a:extLst>
                  <a:ext uri="{0D108BD9-81ED-4DB2-BD59-A6C34878D82A}">
                    <a16:rowId xmlns:a16="http://schemas.microsoft.com/office/drawing/2014/main" val="4032490028"/>
                  </a:ext>
                </a:extLst>
              </a:tr>
              <a:tr h="0">
                <a:tc vMerge="1">
                  <a:txBody>
                    <a:bodyPr/>
                    <a:lstStyle/>
                    <a:p>
                      <a:endParaRPr kumimoji="1" lang="ja-JP" altLang="en-US" sz="1000"/>
                    </a:p>
                  </a:txBody>
                  <a:tcPr anchor="ctr"/>
                </a:tc>
                <a:tc>
                  <a:txBody>
                    <a:bodyPr/>
                    <a:lstStyle/>
                    <a:p>
                      <a:r>
                        <a:rPr kumimoji="1" lang="ja-JP" altLang="en-US" sz="1000"/>
                        <a:t>デバフ系</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8</a:t>
                      </a:r>
                      <a:endParaRPr kumimoji="1" lang="ja-JP" altLang="en-US" sz="1000"/>
                    </a:p>
                  </a:txBody>
                  <a:tcPr anchor="ctr"/>
                </a:tc>
                <a:extLst>
                  <a:ext uri="{0D108BD9-81ED-4DB2-BD59-A6C34878D82A}">
                    <a16:rowId xmlns:a16="http://schemas.microsoft.com/office/drawing/2014/main" val="3233887497"/>
                  </a:ext>
                </a:extLst>
              </a:tr>
              <a:tr h="0">
                <a:tc rowSpan="4">
                  <a:txBody>
                    <a:bodyPr/>
                    <a:lstStyle/>
                    <a:p>
                      <a:r>
                        <a:rPr kumimoji="1" lang="ja-JP" altLang="en-US" sz="1000"/>
                        <a:t>★３</a:t>
                      </a:r>
                    </a:p>
                  </a:txBody>
                  <a:tcPr/>
                </a:tc>
                <a:tc>
                  <a:txBody>
                    <a:bodyPr/>
                    <a:lstStyle/>
                    <a:p>
                      <a:r>
                        <a:rPr kumimoji="1" lang="ja-JP" altLang="en-US" sz="1000"/>
                        <a:t>ヘルメット</a:t>
                      </a:r>
                    </a:p>
                  </a:txBody>
                  <a:tcPr anchor="ctr"/>
                </a:tc>
                <a:tc>
                  <a:txBody>
                    <a:bodyPr/>
                    <a:lstStyle/>
                    <a:p>
                      <a:pPr algn="r"/>
                      <a:r>
                        <a:rPr kumimoji="1" lang="en-US" altLang="ja-JP" sz="1000"/>
                        <a:t>6</a:t>
                      </a:r>
                      <a:endParaRPr kumimoji="1" lang="ja-JP" altLang="en-US" sz="1000"/>
                    </a:p>
                  </a:txBody>
                  <a:tcPr anchor="ctr"/>
                </a:tc>
                <a:tc>
                  <a:txBody>
                    <a:bodyPr/>
                    <a:lstStyle/>
                    <a:p>
                      <a:pPr algn="r"/>
                      <a:r>
                        <a:rPr kumimoji="1" lang="ja-JP" altLang="en-US" sz="1000"/>
                        <a:t>　</a:t>
                      </a:r>
                      <a:r>
                        <a:rPr kumimoji="1" lang="en-US" altLang="ja-JP" sz="1000"/>
                        <a:t>0</a:t>
                      </a:r>
                      <a:endParaRPr kumimoji="1" lang="ja-JP" altLang="en-US" sz="1000"/>
                    </a:p>
                  </a:txBody>
                  <a:tcPr anchor="ctr"/>
                </a:tc>
                <a:extLst>
                  <a:ext uri="{0D108BD9-81ED-4DB2-BD59-A6C34878D82A}">
                    <a16:rowId xmlns:a16="http://schemas.microsoft.com/office/drawing/2014/main" val="2020003865"/>
                  </a:ext>
                </a:extLst>
              </a:tr>
              <a:tr h="0">
                <a:tc vMerge="1">
                  <a:txBody>
                    <a:bodyPr/>
                    <a:lstStyle/>
                    <a:p>
                      <a:endParaRPr kumimoji="1" lang="ja-JP" altLang="en-US"/>
                    </a:p>
                  </a:txBody>
                  <a:tcPr/>
                </a:tc>
                <a:tc>
                  <a:txBody>
                    <a:bodyPr/>
                    <a:lstStyle/>
                    <a:p>
                      <a:r>
                        <a:rPr kumimoji="1" lang="ja-JP" altLang="en-US" sz="1000"/>
                        <a:t>グローブ</a:t>
                      </a:r>
                    </a:p>
                  </a:txBody>
                  <a:tcPr anchor="ctr"/>
                </a:tc>
                <a:tc>
                  <a:txBody>
                    <a:bodyPr/>
                    <a:lstStyle/>
                    <a:p>
                      <a:pPr algn="r"/>
                      <a:r>
                        <a:rPr kumimoji="1" lang="en-US" altLang="ja-JP" sz="1000"/>
                        <a:t>17</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1831778890"/>
                  </a:ext>
                </a:extLst>
              </a:tr>
              <a:tr h="0">
                <a:tc vMerge="1">
                  <a:txBody>
                    <a:bodyPr/>
                    <a:lstStyle/>
                    <a:p>
                      <a:endParaRPr kumimoji="1" lang="ja-JP" altLang="en-US" sz="1000"/>
                    </a:p>
                  </a:txBody>
                  <a:tcPr/>
                </a:tc>
                <a:tc>
                  <a:txBody>
                    <a:bodyPr/>
                    <a:lstStyle/>
                    <a:p>
                      <a:r>
                        <a:rPr kumimoji="1" lang="ja-JP" altLang="en-US" sz="1000"/>
                        <a:t>スティック</a:t>
                      </a:r>
                    </a:p>
                  </a:txBody>
                  <a:tcPr anchor="ctr"/>
                </a:tc>
                <a:tc>
                  <a:txBody>
                    <a:bodyPr/>
                    <a:lstStyle/>
                    <a:p>
                      <a:pPr algn="r"/>
                      <a:r>
                        <a:rPr kumimoji="1" lang="en-US" altLang="ja-JP" sz="1000"/>
                        <a:t>17</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3074224392"/>
                  </a:ext>
                </a:extLst>
              </a:tr>
              <a:tr h="0">
                <a:tc vMerge="1">
                  <a:txBody>
                    <a:bodyPr/>
                    <a:lstStyle/>
                    <a:p>
                      <a:endParaRPr kumimoji="1" lang="ja-JP" altLang="en-US" sz="1000"/>
                    </a:p>
                  </a:txBody>
                  <a:tcPr/>
                </a:tc>
                <a:tc>
                  <a:txBody>
                    <a:bodyPr/>
                    <a:lstStyle/>
                    <a:p>
                      <a:r>
                        <a:rPr kumimoji="1" lang="ja-JP" altLang="en-US" sz="1000"/>
                        <a:t>据え置き</a:t>
                      </a:r>
                    </a:p>
                  </a:txBody>
                  <a:tcPr anchor="ctr"/>
                </a:tc>
                <a:tc>
                  <a:txBody>
                    <a:bodyPr/>
                    <a:lstStyle/>
                    <a:p>
                      <a:pPr algn="r"/>
                      <a:r>
                        <a:rPr kumimoji="1" lang="en-US" altLang="ja-JP" sz="1000"/>
                        <a:t>10</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2851371790"/>
                  </a:ext>
                </a:extLst>
              </a:tr>
              <a:tr h="0">
                <a:tc gridSpan="2">
                  <a:txBody>
                    <a:bodyPr/>
                    <a:lstStyle/>
                    <a:p>
                      <a:pPr algn="r"/>
                      <a:r>
                        <a:rPr kumimoji="1" lang="ja-JP" altLang="en-US" sz="1000" b="1"/>
                        <a:t>小計</a:t>
                      </a:r>
                    </a:p>
                  </a:txBody>
                  <a:tcPr/>
                </a:tc>
                <a:tc hMerge="1">
                  <a:txBody>
                    <a:bodyPr/>
                    <a:lstStyle/>
                    <a:p>
                      <a:endParaRPr kumimoji="1" lang="ja-JP" altLang="en-US" sz="1000"/>
                    </a:p>
                  </a:txBody>
                  <a:tcPr anchor="ctr"/>
                </a:tc>
                <a:tc>
                  <a:txBody>
                    <a:bodyPr/>
                    <a:lstStyle/>
                    <a:p>
                      <a:pPr algn="r"/>
                      <a:r>
                        <a:rPr kumimoji="1" lang="en-US" altLang="ja-JP" sz="1000" b="1"/>
                        <a:t>104</a:t>
                      </a:r>
                      <a:endParaRPr kumimoji="1" lang="ja-JP" altLang="en-US" sz="1000" b="1"/>
                    </a:p>
                  </a:txBody>
                  <a:tcPr anchor="ctr"/>
                </a:tc>
                <a:tc>
                  <a:txBody>
                    <a:bodyPr/>
                    <a:lstStyle/>
                    <a:p>
                      <a:pPr algn="r"/>
                      <a:r>
                        <a:rPr kumimoji="1" lang="en-US" altLang="ja-JP" sz="1000" b="1"/>
                        <a:t>46</a:t>
                      </a:r>
                      <a:endParaRPr kumimoji="1" lang="ja-JP" altLang="en-US" sz="1000" b="1"/>
                    </a:p>
                  </a:txBody>
                  <a:tcPr anchor="ctr"/>
                </a:tc>
                <a:extLst>
                  <a:ext uri="{0D108BD9-81ED-4DB2-BD59-A6C34878D82A}">
                    <a16:rowId xmlns:a16="http://schemas.microsoft.com/office/drawing/2014/main" val="3586390835"/>
                  </a:ext>
                </a:extLst>
              </a:tr>
              <a:tr h="0">
                <a:tc gridSpan="2">
                  <a:txBody>
                    <a:bodyPr/>
                    <a:lstStyle/>
                    <a:p>
                      <a:pPr algn="r"/>
                      <a:r>
                        <a:rPr kumimoji="1" lang="ja-JP" altLang="en-US" sz="1000" b="1"/>
                        <a:t>総計</a:t>
                      </a:r>
                    </a:p>
                  </a:txBody>
                  <a:tcPr/>
                </a:tc>
                <a:tc hMerge="1">
                  <a:txBody>
                    <a:bodyPr/>
                    <a:lstStyle/>
                    <a:p>
                      <a:endParaRPr kumimoji="1" lang="ja-JP" altLang="en-US"/>
                    </a:p>
                  </a:txBody>
                  <a:tcPr/>
                </a:tc>
                <a:tc gridSpan="2">
                  <a:txBody>
                    <a:bodyPr/>
                    <a:lstStyle/>
                    <a:p>
                      <a:pPr algn="r"/>
                      <a:r>
                        <a:rPr kumimoji="1" lang="en-US" altLang="ja-JP" sz="1000" b="1"/>
                        <a:t>150</a:t>
                      </a:r>
                      <a:endParaRPr kumimoji="1" lang="ja-JP" altLang="en-US" sz="1000" b="1"/>
                    </a:p>
                  </a:txBody>
                  <a:tcPr anchor="ctr"/>
                </a:tc>
                <a:tc hMerge="1">
                  <a:txBody>
                    <a:bodyPr/>
                    <a:lstStyle/>
                    <a:p>
                      <a:pPr algn="r"/>
                      <a:endParaRPr kumimoji="1" lang="ja-JP" altLang="en-US" sz="1000"/>
                    </a:p>
                  </a:txBody>
                  <a:tcPr anchor="ctr"/>
                </a:tc>
                <a:extLst>
                  <a:ext uri="{0D108BD9-81ED-4DB2-BD59-A6C34878D82A}">
                    <a16:rowId xmlns:a16="http://schemas.microsoft.com/office/drawing/2014/main" val="1726550889"/>
                  </a:ext>
                </a:extLst>
              </a:tr>
            </a:tbl>
          </a:graphicData>
        </a:graphic>
      </p:graphicFrame>
    </p:spTree>
    <p:extLst>
      <p:ext uri="{BB962C8B-B14F-4D97-AF65-F5344CB8AC3E}">
        <p14:creationId xmlns:p14="http://schemas.microsoft.com/office/powerpoint/2010/main" val="8469913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21</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531462" cy="307777"/>
          </a:xfrm>
          <a:prstGeom prst="rect">
            <a:avLst/>
          </a:prstGeom>
          <a:noFill/>
        </p:spPr>
        <p:txBody>
          <a:bodyPr wrap="none" rtlCol="0">
            <a:spAutoFit/>
          </a:bodyPr>
          <a:lstStyle/>
          <a:p>
            <a:r>
              <a:rPr kumimoji="1" lang="ja-JP" altLang="en-US" sz="1400" b="1"/>
              <a:t>●</a:t>
            </a:r>
            <a:r>
              <a:rPr kumimoji="1" lang="en-US" altLang="ja-JP" sz="1400" b="1"/>
              <a:t>TR</a:t>
            </a:r>
            <a:r>
              <a:rPr kumimoji="1" lang="ja-JP" altLang="en-US" sz="1400" b="1"/>
              <a:t>モーション</a:t>
            </a:r>
            <a:r>
              <a:rPr kumimoji="1" lang="ja-JP" altLang="en-US" sz="1000" b="1">
                <a:solidFill>
                  <a:srgbClr val="FF0000"/>
                </a:solidFill>
              </a:rPr>
              <a:t>（</a:t>
            </a:r>
            <a:r>
              <a:rPr kumimoji="1" lang="en-US" altLang="ja-JP" sz="1000" b="1">
                <a:solidFill>
                  <a:srgbClr val="FF0000"/>
                </a:solidFill>
              </a:rPr>
              <a:t>20200205</a:t>
            </a:r>
            <a:r>
              <a:rPr kumimoji="1" lang="ja-JP" altLang="en-US" sz="1000" b="1">
                <a:solidFill>
                  <a:srgbClr val="FF0000"/>
                </a:solidFill>
              </a:rPr>
              <a:t>新規）</a:t>
            </a:r>
            <a:endParaRPr kumimoji="1" lang="ja-JP" altLang="en-US" sz="1000" b="1" dirty="0">
              <a:solidFill>
                <a:srgbClr val="FF0000"/>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5070619" cy="400110"/>
          </a:xfrm>
          <a:prstGeom prst="rect">
            <a:avLst/>
          </a:prstGeom>
          <a:noFill/>
        </p:spPr>
        <p:txBody>
          <a:bodyPr wrap="none" rtlCol="0">
            <a:spAutoFit/>
          </a:bodyPr>
          <a:lstStyle/>
          <a:p>
            <a:r>
              <a:rPr kumimoji="1" lang="ja-JP" altLang="en-US" sz="1000"/>
              <a:t>モーションもレア度により、製作数が異なる。</a:t>
            </a:r>
            <a:endParaRPr kumimoji="1" lang="en-US" altLang="ja-JP" sz="1000"/>
          </a:p>
          <a:p>
            <a:r>
              <a:rPr kumimoji="1" lang="ja-JP" altLang="en-US" sz="1000"/>
              <a:t>当初想定の内容を調整していることに注意！（全</a:t>
            </a:r>
            <a:r>
              <a:rPr kumimoji="1" lang="en-US" altLang="ja-JP" sz="1000"/>
              <a:t>57</a:t>
            </a:r>
            <a:r>
              <a:rPr kumimoji="1" lang="ja-JP" altLang="en-US" sz="1000"/>
              <a:t>モーションという数は変動なし）</a:t>
            </a:r>
            <a:endParaRPr kumimoji="1" lang="en-US" altLang="ja-JP" sz="1000"/>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1277138"/>
            <a:ext cx="646331" cy="276999"/>
          </a:xfrm>
          <a:prstGeom prst="rect">
            <a:avLst/>
          </a:prstGeom>
          <a:noFill/>
        </p:spPr>
        <p:txBody>
          <a:bodyPr wrap="none" rtlCol="0">
            <a:spAutoFit/>
          </a:bodyPr>
          <a:lstStyle/>
          <a:p>
            <a:r>
              <a:rPr kumimoji="1" lang="ja-JP" altLang="en-US" sz="1200" b="1"/>
              <a:t>○★５</a:t>
            </a:r>
            <a:endParaRPr kumimoji="1" lang="ja-JP" altLang="en-US" sz="1200" b="1" dirty="0"/>
          </a:p>
        </p:txBody>
      </p:sp>
      <p:sp>
        <p:nvSpPr>
          <p:cNvPr id="8" name="テキスト ボックス 7">
            <a:extLst>
              <a:ext uri="{FF2B5EF4-FFF2-40B4-BE49-F238E27FC236}">
                <a16:creationId xmlns:a16="http://schemas.microsoft.com/office/drawing/2014/main" id="{1A38AF78-2C6D-422C-9CF2-7C4520CF2FE3}"/>
              </a:ext>
            </a:extLst>
          </p:cNvPr>
          <p:cNvSpPr txBox="1"/>
          <p:nvPr/>
        </p:nvSpPr>
        <p:spPr>
          <a:xfrm>
            <a:off x="735452" y="1591197"/>
            <a:ext cx="2877711" cy="246221"/>
          </a:xfrm>
          <a:prstGeom prst="rect">
            <a:avLst/>
          </a:prstGeom>
          <a:noFill/>
        </p:spPr>
        <p:txBody>
          <a:bodyPr wrap="none" rtlCol="0">
            <a:spAutoFit/>
          </a:bodyPr>
          <a:lstStyle/>
          <a:p>
            <a:r>
              <a:rPr kumimoji="1" lang="ja-JP" altLang="en-US" sz="1000"/>
              <a:t>全てのカードで独自のモーションを作成する。</a:t>
            </a:r>
            <a:endParaRPr kumimoji="1" lang="en-US" altLang="ja-JP" sz="1000"/>
          </a:p>
        </p:txBody>
      </p:sp>
      <p:sp>
        <p:nvSpPr>
          <p:cNvPr id="9" name="テキスト ボックス 8">
            <a:extLst>
              <a:ext uri="{FF2B5EF4-FFF2-40B4-BE49-F238E27FC236}">
                <a16:creationId xmlns:a16="http://schemas.microsoft.com/office/drawing/2014/main" id="{5FC13730-8113-432F-8FF8-75EEAEA65DC4}"/>
              </a:ext>
            </a:extLst>
          </p:cNvPr>
          <p:cNvSpPr txBox="1"/>
          <p:nvPr/>
        </p:nvSpPr>
        <p:spPr>
          <a:xfrm>
            <a:off x="591845" y="2591889"/>
            <a:ext cx="723275" cy="307777"/>
          </a:xfrm>
          <a:prstGeom prst="rect">
            <a:avLst/>
          </a:prstGeom>
          <a:noFill/>
        </p:spPr>
        <p:txBody>
          <a:bodyPr wrap="none" rtlCol="0">
            <a:spAutoFit/>
          </a:bodyPr>
          <a:lstStyle/>
          <a:p>
            <a:r>
              <a:rPr kumimoji="1" lang="ja-JP" altLang="en-US" sz="1400" b="1"/>
              <a:t>○★４</a:t>
            </a:r>
            <a:endParaRPr kumimoji="1" lang="ja-JP" altLang="en-US" sz="1400" b="1" dirty="0"/>
          </a:p>
        </p:txBody>
      </p:sp>
      <p:sp>
        <p:nvSpPr>
          <p:cNvPr id="10" name="テキスト ボックス 9">
            <a:extLst>
              <a:ext uri="{FF2B5EF4-FFF2-40B4-BE49-F238E27FC236}">
                <a16:creationId xmlns:a16="http://schemas.microsoft.com/office/drawing/2014/main" id="{74727182-370B-4CDB-9822-4854E58426D7}"/>
              </a:ext>
            </a:extLst>
          </p:cNvPr>
          <p:cNvSpPr txBox="1"/>
          <p:nvPr/>
        </p:nvSpPr>
        <p:spPr>
          <a:xfrm>
            <a:off x="735452" y="2905948"/>
            <a:ext cx="3903633" cy="246221"/>
          </a:xfrm>
          <a:prstGeom prst="rect">
            <a:avLst/>
          </a:prstGeom>
          <a:noFill/>
        </p:spPr>
        <p:txBody>
          <a:bodyPr wrap="none" rtlCol="0">
            <a:spAutoFit/>
          </a:bodyPr>
          <a:lstStyle/>
          <a:p>
            <a:r>
              <a:rPr kumimoji="1" lang="ja-JP" altLang="en-US" sz="1000"/>
              <a:t>効果分類ごとにモーションを作成する。（</a:t>
            </a:r>
            <a:r>
              <a:rPr kumimoji="1" lang="en-US" altLang="ja-JP" sz="1000"/>
              <a:t>※</a:t>
            </a:r>
            <a:r>
              <a:rPr kumimoji="1" lang="ja-JP" altLang="en-US" sz="1000"/>
              <a:t>当初想定から減少）</a:t>
            </a:r>
            <a:endParaRPr kumimoji="1" lang="en-US" altLang="ja-JP" sz="1000"/>
          </a:p>
        </p:txBody>
      </p:sp>
      <p:graphicFrame>
        <p:nvGraphicFramePr>
          <p:cNvPr id="2" name="表 2">
            <a:extLst>
              <a:ext uri="{FF2B5EF4-FFF2-40B4-BE49-F238E27FC236}">
                <a16:creationId xmlns:a16="http://schemas.microsoft.com/office/drawing/2014/main" id="{41C1D3A3-7544-4929-93DD-9FE7819E60E7}"/>
              </a:ext>
            </a:extLst>
          </p:cNvPr>
          <p:cNvGraphicFramePr>
            <a:graphicFrameLocks noGrp="1"/>
          </p:cNvGraphicFramePr>
          <p:nvPr/>
        </p:nvGraphicFramePr>
        <p:xfrm>
          <a:off x="915010" y="2211607"/>
          <a:ext cx="2094260" cy="243840"/>
        </p:xfrm>
        <a:graphic>
          <a:graphicData uri="http://schemas.openxmlformats.org/drawingml/2006/table">
            <a:tbl>
              <a:tblPr bandRow="1">
                <a:tableStyleId>{5C22544A-7EE6-4342-B048-85BDC9FD1C3A}</a:tableStyleId>
              </a:tblPr>
              <a:tblGrid>
                <a:gridCol w="1118314">
                  <a:extLst>
                    <a:ext uri="{9D8B030D-6E8A-4147-A177-3AD203B41FA5}">
                      <a16:colId xmlns:a16="http://schemas.microsoft.com/office/drawing/2014/main" val="2102541601"/>
                    </a:ext>
                  </a:extLst>
                </a:gridCol>
                <a:gridCol w="975946">
                  <a:extLst>
                    <a:ext uri="{9D8B030D-6E8A-4147-A177-3AD203B41FA5}">
                      <a16:colId xmlns:a16="http://schemas.microsoft.com/office/drawing/2014/main" val="740521163"/>
                    </a:ext>
                  </a:extLst>
                </a:gridCol>
              </a:tblGrid>
              <a:tr h="0">
                <a:tc>
                  <a:txBody>
                    <a:bodyPr/>
                    <a:lstStyle/>
                    <a:p>
                      <a:r>
                        <a:rPr kumimoji="1" lang="ja-JP" altLang="en-US" sz="1000"/>
                        <a:t>各オリジナル</a:t>
                      </a:r>
                    </a:p>
                  </a:txBody>
                  <a:tcPr anchor="ctr"/>
                </a:tc>
                <a:tc>
                  <a:txBody>
                    <a:bodyPr/>
                    <a:lstStyle/>
                    <a:p>
                      <a:pPr algn="r"/>
                      <a:r>
                        <a:rPr kumimoji="1" lang="en-US" altLang="ja-JP" sz="1000"/>
                        <a:t>45</a:t>
                      </a:r>
                      <a:endParaRPr kumimoji="1" lang="ja-JP" altLang="en-US" sz="1000"/>
                    </a:p>
                  </a:txBody>
                  <a:tcPr anchor="ctr"/>
                </a:tc>
                <a:extLst>
                  <a:ext uri="{0D108BD9-81ED-4DB2-BD59-A6C34878D82A}">
                    <a16:rowId xmlns:a16="http://schemas.microsoft.com/office/drawing/2014/main" val="2301544354"/>
                  </a:ext>
                </a:extLst>
              </a:tr>
            </a:tbl>
          </a:graphicData>
        </a:graphic>
      </p:graphicFrame>
      <p:sp>
        <p:nvSpPr>
          <p:cNvPr id="13" name="テキスト ボックス 12">
            <a:extLst>
              <a:ext uri="{FF2B5EF4-FFF2-40B4-BE49-F238E27FC236}">
                <a16:creationId xmlns:a16="http://schemas.microsoft.com/office/drawing/2014/main" id="{E70A73E2-D40D-4F31-8D6B-4AD84BE0AEE8}"/>
              </a:ext>
            </a:extLst>
          </p:cNvPr>
          <p:cNvSpPr txBox="1"/>
          <p:nvPr/>
        </p:nvSpPr>
        <p:spPr>
          <a:xfrm>
            <a:off x="735452" y="1900908"/>
            <a:ext cx="1338828" cy="246221"/>
          </a:xfrm>
          <a:prstGeom prst="rect">
            <a:avLst/>
          </a:prstGeom>
          <a:noFill/>
        </p:spPr>
        <p:txBody>
          <a:bodyPr wrap="none" rtlCol="0">
            <a:spAutoFit/>
          </a:bodyPr>
          <a:lstStyle/>
          <a:p>
            <a:r>
              <a:rPr kumimoji="1" lang="ja-JP" altLang="en-US" sz="1000" b="1"/>
              <a:t>・想定モーション数</a:t>
            </a:r>
            <a:endParaRPr kumimoji="1" lang="ja-JP" altLang="en-US" sz="1000" b="1" dirty="0"/>
          </a:p>
        </p:txBody>
      </p:sp>
      <p:graphicFrame>
        <p:nvGraphicFramePr>
          <p:cNvPr id="14" name="表 2">
            <a:extLst>
              <a:ext uri="{FF2B5EF4-FFF2-40B4-BE49-F238E27FC236}">
                <a16:creationId xmlns:a16="http://schemas.microsoft.com/office/drawing/2014/main" id="{59B03D5D-30C4-424E-92A8-579883A25040}"/>
              </a:ext>
            </a:extLst>
          </p:cNvPr>
          <p:cNvGraphicFramePr>
            <a:graphicFrameLocks noGrp="1"/>
          </p:cNvGraphicFramePr>
          <p:nvPr/>
        </p:nvGraphicFramePr>
        <p:xfrm>
          <a:off x="915010" y="3532014"/>
          <a:ext cx="2094260" cy="2194560"/>
        </p:xfrm>
        <a:graphic>
          <a:graphicData uri="http://schemas.openxmlformats.org/drawingml/2006/table">
            <a:tbl>
              <a:tblPr bandRow="1">
                <a:tableStyleId>{5C22544A-7EE6-4342-B048-85BDC9FD1C3A}</a:tableStyleId>
              </a:tblPr>
              <a:tblGrid>
                <a:gridCol w="1118314">
                  <a:extLst>
                    <a:ext uri="{9D8B030D-6E8A-4147-A177-3AD203B41FA5}">
                      <a16:colId xmlns:a16="http://schemas.microsoft.com/office/drawing/2014/main" val="2102541601"/>
                    </a:ext>
                  </a:extLst>
                </a:gridCol>
                <a:gridCol w="975946">
                  <a:extLst>
                    <a:ext uri="{9D8B030D-6E8A-4147-A177-3AD203B41FA5}">
                      <a16:colId xmlns:a16="http://schemas.microsoft.com/office/drawing/2014/main" val="740521163"/>
                    </a:ext>
                  </a:extLst>
                </a:gridCol>
              </a:tblGrid>
              <a:tr h="0">
                <a:tc>
                  <a:txBody>
                    <a:bodyPr/>
                    <a:lstStyle/>
                    <a:p>
                      <a:r>
                        <a:rPr kumimoji="1" lang="ja-JP" altLang="en-US" sz="1000"/>
                        <a:t>攻撃（硬）</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301544354"/>
                  </a:ext>
                </a:extLst>
              </a:tr>
              <a:tr h="0">
                <a:tc>
                  <a:txBody>
                    <a:bodyPr/>
                    <a:lstStyle/>
                    <a:p>
                      <a:r>
                        <a:rPr kumimoji="1" lang="ja-JP" altLang="en-US" sz="1000"/>
                        <a:t>攻撃（尖）</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41150527"/>
                  </a:ext>
                </a:extLst>
              </a:tr>
              <a:tr h="0">
                <a:tc>
                  <a:txBody>
                    <a:bodyPr/>
                    <a:lstStyle/>
                    <a:p>
                      <a:r>
                        <a:rPr kumimoji="1" lang="ja-JP" altLang="en-US" sz="1000"/>
                        <a:t>攻撃（迅）</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887069807"/>
                  </a:ext>
                </a:extLst>
              </a:tr>
              <a:tr h="0">
                <a:tc>
                  <a:txBody>
                    <a:bodyPr/>
                    <a:lstStyle/>
                    <a:p>
                      <a:r>
                        <a:rPr kumimoji="1" lang="ja-JP" altLang="en-US" sz="1000"/>
                        <a:t>攻撃（創）</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603006994"/>
                  </a:ext>
                </a:extLst>
              </a:tr>
              <a:tr h="0">
                <a:tc>
                  <a:txBody>
                    <a:bodyPr/>
                    <a:lstStyle/>
                    <a:p>
                      <a:r>
                        <a:rPr kumimoji="1" lang="ja-JP" altLang="en-US" sz="1000"/>
                        <a:t>攻撃（壊）</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54095690"/>
                  </a:ext>
                </a:extLst>
              </a:tr>
              <a:tr h="0">
                <a:tc>
                  <a:txBody>
                    <a:bodyPr/>
                    <a:lstStyle/>
                    <a:p>
                      <a:r>
                        <a:rPr kumimoji="1" lang="ja-JP" altLang="en-US" sz="1000"/>
                        <a:t>回復系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394118888"/>
                  </a:ext>
                </a:extLst>
              </a:tr>
              <a:tr h="0">
                <a:tc>
                  <a:txBody>
                    <a:bodyPr/>
                    <a:lstStyle/>
                    <a:p>
                      <a:r>
                        <a:rPr kumimoji="1" lang="ja-JP" altLang="en-US" sz="1000"/>
                        <a:t>解除系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1640893166"/>
                  </a:ext>
                </a:extLst>
              </a:tr>
              <a:tr h="0">
                <a:tc>
                  <a:txBody>
                    <a:bodyPr/>
                    <a:lstStyle/>
                    <a:p>
                      <a:r>
                        <a:rPr kumimoji="1" lang="ja-JP" altLang="en-US" sz="1000"/>
                        <a:t>バフ系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4032490028"/>
                  </a:ext>
                </a:extLst>
              </a:tr>
              <a:tr h="0">
                <a:tc>
                  <a:txBody>
                    <a:bodyPr/>
                    <a:lstStyle/>
                    <a:p>
                      <a:r>
                        <a:rPr kumimoji="1" lang="ja-JP" altLang="en-US" sz="1000"/>
                        <a:t>デバフ系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512085917"/>
                  </a:ext>
                </a:extLst>
              </a:tr>
            </a:tbl>
          </a:graphicData>
        </a:graphic>
      </p:graphicFrame>
      <p:sp>
        <p:nvSpPr>
          <p:cNvPr id="15" name="テキスト ボックス 14">
            <a:extLst>
              <a:ext uri="{FF2B5EF4-FFF2-40B4-BE49-F238E27FC236}">
                <a16:creationId xmlns:a16="http://schemas.microsoft.com/office/drawing/2014/main" id="{6A7120D1-6224-4A88-8886-9A96D51EAB47}"/>
              </a:ext>
            </a:extLst>
          </p:cNvPr>
          <p:cNvSpPr txBox="1"/>
          <p:nvPr/>
        </p:nvSpPr>
        <p:spPr>
          <a:xfrm>
            <a:off x="735452" y="3221315"/>
            <a:ext cx="1338828" cy="246221"/>
          </a:xfrm>
          <a:prstGeom prst="rect">
            <a:avLst/>
          </a:prstGeom>
          <a:noFill/>
        </p:spPr>
        <p:txBody>
          <a:bodyPr wrap="none" rtlCol="0">
            <a:spAutoFit/>
          </a:bodyPr>
          <a:lstStyle/>
          <a:p>
            <a:r>
              <a:rPr kumimoji="1" lang="ja-JP" altLang="en-US" sz="1000" b="1"/>
              <a:t>・想定モーション数</a:t>
            </a:r>
            <a:endParaRPr kumimoji="1" lang="ja-JP" altLang="en-US" sz="1000" b="1" dirty="0"/>
          </a:p>
        </p:txBody>
      </p:sp>
      <p:sp>
        <p:nvSpPr>
          <p:cNvPr id="16" name="テキスト ボックス 15">
            <a:extLst>
              <a:ext uri="{FF2B5EF4-FFF2-40B4-BE49-F238E27FC236}">
                <a16:creationId xmlns:a16="http://schemas.microsoft.com/office/drawing/2014/main" id="{AFB2A9AF-F1E0-44DE-B062-58225D843708}"/>
              </a:ext>
            </a:extLst>
          </p:cNvPr>
          <p:cNvSpPr txBox="1"/>
          <p:nvPr/>
        </p:nvSpPr>
        <p:spPr>
          <a:xfrm>
            <a:off x="3200229" y="5172576"/>
            <a:ext cx="4031873" cy="553998"/>
          </a:xfrm>
          <a:prstGeom prst="rect">
            <a:avLst/>
          </a:prstGeom>
          <a:noFill/>
        </p:spPr>
        <p:txBody>
          <a:bodyPr wrap="none" rtlCol="0">
            <a:spAutoFit/>
          </a:bodyPr>
          <a:lstStyle/>
          <a:p>
            <a:r>
              <a:rPr kumimoji="1" lang="ja-JP" altLang="en-US" sz="1000"/>
              <a:t>スリップ系は削除（→デバフ系と統合）</a:t>
            </a:r>
            <a:endParaRPr kumimoji="1" lang="en-US" altLang="ja-JP" sz="1000"/>
          </a:p>
          <a:p>
            <a:r>
              <a:rPr kumimoji="1" lang="ja-JP" altLang="en-US" sz="1000"/>
              <a:t>リジェネ系は削除（→直回復と統合、回復系と名称修正）</a:t>
            </a:r>
            <a:endParaRPr kumimoji="1" lang="en-US" altLang="ja-JP" sz="1000"/>
          </a:p>
          <a:p>
            <a:r>
              <a:rPr kumimoji="1" lang="ja-JP" altLang="en-US" sz="1000"/>
              <a:t>バフ（部隊）は削除（→バフ（個人）と統合、バフ系と名称修正）</a:t>
            </a:r>
            <a:endParaRPr kumimoji="1" lang="en-US" altLang="ja-JP" sz="1000"/>
          </a:p>
        </p:txBody>
      </p:sp>
    </p:spTree>
    <p:extLst>
      <p:ext uri="{BB962C8B-B14F-4D97-AF65-F5344CB8AC3E}">
        <p14:creationId xmlns:p14="http://schemas.microsoft.com/office/powerpoint/2010/main" val="41607377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22</a:t>
            </a:fld>
            <a:endParaRPr kumimoji="1" lang="ja-JP" altLang="en-US"/>
          </a:p>
        </p:txBody>
      </p:sp>
      <p:sp>
        <p:nvSpPr>
          <p:cNvPr id="9" name="テキスト ボックス 8">
            <a:extLst>
              <a:ext uri="{FF2B5EF4-FFF2-40B4-BE49-F238E27FC236}">
                <a16:creationId xmlns:a16="http://schemas.microsoft.com/office/drawing/2014/main" id="{5FC13730-8113-432F-8FF8-75EEAEA65DC4}"/>
              </a:ext>
            </a:extLst>
          </p:cNvPr>
          <p:cNvSpPr txBox="1"/>
          <p:nvPr/>
        </p:nvSpPr>
        <p:spPr>
          <a:xfrm>
            <a:off x="591845" y="538799"/>
            <a:ext cx="723275" cy="307777"/>
          </a:xfrm>
          <a:prstGeom prst="rect">
            <a:avLst/>
          </a:prstGeom>
          <a:noFill/>
        </p:spPr>
        <p:txBody>
          <a:bodyPr wrap="none" rtlCol="0">
            <a:spAutoFit/>
          </a:bodyPr>
          <a:lstStyle/>
          <a:p>
            <a:r>
              <a:rPr kumimoji="1" lang="ja-JP" altLang="en-US" sz="1400" b="1"/>
              <a:t>○★３</a:t>
            </a:r>
            <a:endParaRPr kumimoji="1" lang="ja-JP" altLang="en-US" sz="1400" b="1" dirty="0"/>
          </a:p>
        </p:txBody>
      </p:sp>
      <p:sp>
        <p:nvSpPr>
          <p:cNvPr id="10" name="テキスト ボックス 9">
            <a:extLst>
              <a:ext uri="{FF2B5EF4-FFF2-40B4-BE49-F238E27FC236}">
                <a16:creationId xmlns:a16="http://schemas.microsoft.com/office/drawing/2014/main" id="{74727182-370B-4CDB-9822-4854E58426D7}"/>
              </a:ext>
            </a:extLst>
          </p:cNvPr>
          <p:cNvSpPr txBox="1"/>
          <p:nvPr/>
        </p:nvSpPr>
        <p:spPr>
          <a:xfrm>
            <a:off x="735452" y="852858"/>
            <a:ext cx="3262432" cy="246221"/>
          </a:xfrm>
          <a:prstGeom prst="rect">
            <a:avLst/>
          </a:prstGeom>
          <a:noFill/>
        </p:spPr>
        <p:txBody>
          <a:bodyPr wrap="none" rtlCol="0">
            <a:spAutoFit/>
          </a:bodyPr>
          <a:lstStyle/>
          <a:p>
            <a:r>
              <a:rPr kumimoji="1" lang="ja-JP" altLang="en-US" sz="1000"/>
              <a:t>部位ごとにモーションを作成。（★４の削除分増加）</a:t>
            </a:r>
            <a:endParaRPr kumimoji="1" lang="en-US" altLang="ja-JP" sz="1000"/>
          </a:p>
        </p:txBody>
      </p:sp>
      <p:graphicFrame>
        <p:nvGraphicFramePr>
          <p:cNvPr id="14" name="表 2">
            <a:extLst>
              <a:ext uri="{FF2B5EF4-FFF2-40B4-BE49-F238E27FC236}">
                <a16:creationId xmlns:a16="http://schemas.microsoft.com/office/drawing/2014/main" id="{59B03D5D-30C4-424E-92A8-579883A25040}"/>
              </a:ext>
            </a:extLst>
          </p:cNvPr>
          <p:cNvGraphicFramePr>
            <a:graphicFrameLocks noGrp="1"/>
          </p:cNvGraphicFramePr>
          <p:nvPr>
            <p:extLst>
              <p:ext uri="{D42A27DB-BD31-4B8C-83A1-F6EECF244321}">
                <p14:modId xmlns:p14="http://schemas.microsoft.com/office/powerpoint/2010/main" val="3335216419"/>
              </p:ext>
            </p:extLst>
          </p:nvPr>
        </p:nvGraphicFramePr>
        <p:xfrm>
          <a:off x="915010" y="1478924"/>
          <a:ext cx="2094260" cy="975360"/>
        </p:xfrm>
        <a:graphic>
          <a:graphicData uri="http://schemas.openxmlformats.org/drawingml/2006/table">
            <a:tbl>
              <a:tblPr bandRow="1">
                <a:tableStyleId>{5C22544A-7EE6-4342-B048-85BDC9FD1C3A}</a:tableStyleId>
              </a:tblPr>
              <a:tblGrid>
                <a:gridCol w="1118314">
                  <a:extLst>
                    <a:ext uri="{9D8B030D-6E8A-4147-A177-3AD203B41FA5}">
                      <a16:colId xmlns:a16="http://schemas.microsoft.com/office/drawing/2014/main" val="2102541601"/>
                    </a:ext>
                  </a:extLst>
                </a:gridCol>
                <a:gridCol w="975946">
                  <a:extLst>
                    <a:ext uri="{9D8B030D-6E8A-4147-A177-3AD203B41FA5}">
                      <a16:colId xmlns:a16="http://schemas.microsoft.com/office/drawing/2014/main" val="740521163"/>
                    </a:ext>
                  </a:extLst>
                </a:gridCol>
              </a:tblGrid>
              <a:tr h="0">
                <a:tc>
                  <a:txBody>
                    <a:bodyPr/>
                    <a:lstStyle/>
                    <a:p>
                      <a:r>
                        <a:rPr kumimoji="1" lang="ja-JP" altLang="en-US" sz="1000"/>
                        <a:t>ヘルメット</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301544354"/>
                  </a:ext>
                </a:extLst>
              </a:tr>
              <a:tr h="0">
                <a:tc>
                  <a:txBody>
                    <a:bodyPr/>
                    <a:lstStyle/>
                    <a:p>
                      <a:r>
                        <a:rPr kumimoji="1" lang="ja-JP" altLang="en-US" sz="1000"/>
                        <a:t>グローブ</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158420811"/>
                  </a:ext>
                </a:extLst>
              </a:tr>
              <a:tr h="0">
                <a:tc>
                  <a:txBody>
                    <a:bodyPr/>
                    <a:lstStyle/>
                    <a:p>
                      <a:r>
                        <a:rPr kumimoji="1" lang="ja-JP" altLang="en-US" sz="1000"/>
                        <a:t>スティック</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41150527"/>
                  </a:ext>
                </a:extLst>
              </a:tr>
              <a:tr h="0">
                <a:tc>
                  <a:txBody>
                    <a:bodyPr/>
                    <a:lstStyle/>
                    <a:p>
                      <a:r>
                        <a:rPr kumimoji="1" lang="ja-JP" altLang="en-US" sz="1000"/>
                        <a:t>据え置き</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887069807"/>
                  </a:ext>
                </a:extLst>
              </a:tr>
            </a:tbl>
          </a:graphicData>
        </a:graphic>
      </p:graphicFrame>
      <p:sp>
        <p:nvSpPr>
          <p:cNvPr id="15" name="テキスト ボックス 14">
            <a:extLst>
              <a:ext uri="{FF2B5EF4-FFF2-40B4-BE49-F238E27FC236}">
                <a16:creationId xmlns:a16="http://schemas.microsoft.com/office/drawing/2014/main" id="{6A7120D1-6224-4A88-8886-9A96D51EAB47}"/>
              </a:ext>
            </a:extLst>
          </p:cNvPr>
          <p:cNvSpPr txBox="1"/>
          <p:nvPr/>
        </p:nvSpPr>
        <p:spPr>
          <a:xfrm>
            <a:off x="735452" y="1168225"/>
            <a:ext cx="2428870" cy="246221"/>
          </a:xfrm>
          <a:prstGeom prst="rect">
            <a:avLst/>
          </a:prstGeom>
          <a:noFill/>
        </p:spPr>
        <p:txBody>
          <a:bodyPr wrap="none" rtlCol="0">
            <a:spAutoFit/>
          </a:bodyPr>
          <a:lstStyle/>
          <a:p>
            <a:r>
              <a:rPr kumimoji="1" lang="ja-JP" altLang="en-US" sz="1000" b="1"/>
              <a:t>・想定モーション数</a:t>
            </a:r>
            <a:r>
              <a:rPr kumimoji="1" lang="ja-JP" altLang="en-US" sz="1000" b="1">
                <a:solidFill>
                  <a:srgbClr val="FF0000"/>
                </a:solidFill>
              </a:rPr>
              <a:t>（</a:t>
            </a:r>
            <a:r>
              <a:rPr kumimoji="1" lang="en-US" altLang="ja-JP" sz="1000" b="1">
                <a:solidFill>
                  <a:srgbClr val="FF0000"/>
                </a:solidFill>
              </a:rPr>
              <a:t>20200208</a:t>
            </a:r>
            <a:r>
              <a:rPr kumimoji="1" lang="ja-JP" altLang="en-US" sz="1000" b="1">
                <a:solidFill>
                  <a:srgbClr val="FF0000"/>
                </a:solidFill>
              </a:rPr>
              <a:t>修正）</a:t>
            </a:r>
            <a:endParaRPr kumimoji="1" lang="ja-JP" altLang="en-US" sz="1000" b="1" dirty="0">
              <a:solidFill>
                <a:srgbClr val="FF0000"/>
              </a:solidFill>
            </a:endParaRPr>
          </a:p>
        </p:txBody>
      </p:sp>
    </p:spTree>
    <p:extLst>
      <p:ext uri="{BB962C8B-B14F-4D97-AF65-F5344CB8AC3E}">
        <p14:creationId xmlns:p14="http://schemas.microsoft.com/office/powerpoint/2010/main" val="1429226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23</a:t>
            </a:fld>
            <a:endParaRPr kumimoji="1" lang="ja-JP" altLang="en-US"/>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538744"/>
            <a:ext cx="2864887" cy="276999"/>
          </a:xfrm>
          <a:prstGeom prst="rect">
            <a:avLst/>
          </a:prstGeom>
          <a:noFill/>
        </p:spPr>
        <p:txBody>
          <a:bodyPr wrap="none" rtlCol="0">
            <a:spAutoFit/>
          </a:bodyPr>
          <a:lstStyle/>
          <a:p>
            <a:r>
              <a:rPr kumimoji="1" lang="ja-JP" altLang="en-US" sz="1200" b="1"/>
              <a:t>○モーション数まとめ</a:t>
            </a:r>
            <a:r>
              <a:rPr kumimoji="1" lang="ja-JP" altLang="en-US" sz="1050" b="1">
                <a:solidFill>
                  <a:srgbClr val="FF0000"/>
                </a:solidFill>
              </a:rPr>
              <a:t>（</a:t>
            </a:r>
            <a:r>
              <a:rPr kumimoji="1" lang="en-US" altLang="ja-JP" sz="1050" b="1">
                <a:solidFill>
                  <a:srgbClr val="FF0000"/>
                </a:solidFill>
              </a:rPr>
              <a:t>20200208</a:t>
            </a:r>
            <a:r>
              <a:rPr kumimoji="1" lang="ja-JP" altLang="en-US" sz="1050" b="1">
                <a:solidFill>
                  <a:srgbClr val="FF0000"/>
                </a:solidFill>
              </a:rPr>
              <a:t>修正）</a:t>
            </a:r>
            <a:endParaRPr kumimoji="1" lang="ja-JP" altLang="en-US" sz="1200" b="1" dirty="0">
              <a:solidFill>
                <a:srgbClr val="FF0000"/>
              </a:solidFill>
            </a:endParaRPr>
          </a:p>
        </p:txBody>
      </p:sp>
      <p:graphicFrame>
        <p:nvGraphicFramePr>
          <p:cNvPr id="22" name="表 2">
            <a:extLst>
              <a:ext uri="{FF2B5EF4-FFF2-40B4-BE49-F238E27FC236}">
                <a16:creationId xmlns:a16="http://schemas.microsoft.com/office/drawing/2014/main" id="{E95C2317-CBE9-4009-85B5-44133EAD3ED3}"/>
              </a:ext>
            </a:extLst>
          </p:cNvPr>
          <p:cNvGraphicFramePr>
            <a:graphicFrameLocks noGrp="1"/>
          </p:cNvGraphicFramePr>
          <p:nvPr>
            <p:extLst>
              <p:ext uri="{D42A27DB-BD31-4B8C-83A1-F6EECF244321}">
                <p14:modId xmlns:p14="http://schemas.microsoft.com/office/powerpoint/2010/main" val="3238453081"/>
              </p:ext>
            </p:extLst>
          </p:nvPr>
        </p:nvGraphicFramePr>
        <p:xfrm>
          <a:off x="915010" y="938473"/>
          <a:ext cx="2558415" cy="3901440"/>
        </p:xfrm>
        <a:graphic>
          <a:graphicData uri="http://schemas.openxmlformats.org/drawingml/2006/table">
            <a:tbl>
              <a:tblPr bandRow="1">
                <a:tableStyleId>{5C22544A-7EE6-4342-B048-85BDC9FD1C3A}</a:tableStyleId>
              </a:tblPr>
              <a:tblGrid>
                <a:gridCol w="598805">
                  <a:extLst>
                    <a:ext uri="{9D8B030D-6E8A-4147-A177-3AD203B41FA5}">
                      <a16:colId xmlns:a16="http://schemas.microsoft.com/office/drawing/2014/main" val="1523224579"/>
                    </a:ext>
                  </a:extLst>
                </a:gridCol>
                <a:gridCol w="1106805">
                  <a:extLst>
                    <a:ext uri="{9D8B030D-6E8A-4147-A177-3AD203B41FA5}">
                      <a16:colId xmlns:a16="http://schemas.microsoft.com/office/drawing/2014/main" val="2102541601"/>
                    </a:ext>
                  </a:extLst>
                </a:gridCol>
                <a:gridCol w="852805">
                  <a:extLst>
                    <a:ext uri="{9D8B030D-6E8A-4147-A177-3AD203B41FA5}">
                      <a16:colId xmlns:a16="http://schemas.microsoft.com/office/drawing/2014/main" val="740521163"/>
                    </a:ext>
                  </a:extLst>
                </a:gridCol>
              </a:tblGrid>
              <a:tr h="0">
                <a:tc>
                  <a:txBody>
                    <a:bodyPr/>
                    <a:lstStyle/>
                    <a:p>
                      <a:r>
                        <a:rPr kumimoji="1" lang="ja-JP" altLang="en-US" sz="1000"/>
                        <a:t>レア度</a:t>
                      </a:r>
                    </a:p>
                  </a:txBody>
                  <a:tcPr anchor="ctr"/>
                </a:tc>
                <a:tc>
                  <a:txBody>
                    <a:bodyPr/>
                    <a:lstStyle/>
                    <a:p>
                      <a:r>
                        <a:rPr kumimoji="1" lang="ja-JP" altLang="en-US" sz="1000"/>
                        <a:t>分類</a:t>
                      </a:r>
                    </a:p>
                  </a:txBody>
                  <a:tcPr anchor="ctr"/>
                </a:tc>
                <a:tc>
                  <a:txBody>
                    <a:bodyPr/>
                    <a:lstStyle/>
                    <a:p>
                      <a:pPr algn="r"/>
                      <a:r>
                        <a:rPr kumimoji="1" lang="ja-JP" altLang="en-US" sz="1000"/>
                        <a:t>オリジナル</a:t>
                      </a:r>
                    </a:p>
                  </a:txBody>
                  <a:tcPr anchor="ctr"/>
                </a:tc>
                <a:extLst>
                  <a:ext uri="{0D108BD9-81ED-4DB2-BD59-A6C34878D82A}">
                    <a16:rowId xmlns:a16="http://schemas.microsoft.com/office/drawing/2014/main" val="3964949650"/>
                  </a:ext>
                </a:extLst>
              </a:tr>
              <a:tr h="0">
                <a:tc>
                  <a:txBody>
                    <a:bodyPr/>
                    <a:lstStyle/>
                    <a:p>
                      <a:r>
                        <a:rPr kumimoji="1" lang="ja-JP" altLang="en-US" sz="1000"/>
                        <a:t>★５</a:t>
                      </a:r>
                    </a:p>
                  </a:txBody>
                  <a:tcPr anchor="ctr"/>
                </a:tc>
                <a:tc>
                  <a:txBody>
                    <a:bodyPr/>
                    <a:lstStyle/>
                    <a:p>
                      <a:r>
                        <a:rPr kumimoji="1" lang="ja-JP" altLang="en-US" sz="1000"/>
                        <a:t>－</a:t>
                      </a:r>
                    </a:p>
                  </a:txBody>
                  <a:tcPr anchor="ctr"/>
                </a:tc>
                <a:tc>
                  <a:txBody>
                    <a:bodyPr/>
                    <a:lstStyle/>
                    <a:p>
                      <a:pPr algn="r"/>
                      <a:r>
                        <a:rPr kumimoji="1" lang="en-US" altLang="ja-JP" sz="1000"/>
                        <a:t>45</a:t>
                      </a:r>
                      <a:endParaRPr kumimoji="1" lang="ja-JP" altLang="en-US" sz="1000"/>
                    </a:p>
                  </a:txBody>
                  <a:tcPr anchor="ctr"/>
                </a:tc>
                <a:extLst>
                  <a:ext uri="{0D108BD9-81ED-4DB2-BD59-A6C34878D82A}">
                    <a16:rowId xmlns:a16="http://schemas.microsoft.com/office/drawing/2014/main" val="3371324806"/>
                  </a:ext>
                </a:extLst>
              </a:tr>
              <a:tr h="0">
                <a:tc rowSpan="9">
                  <a:txBody>
                    <a:bodyPr/>
                    <a:lstStyle/>
                    <a:p>
                      <a:r>
                        <a:rPr kumimoji="1" lang="ja-JP" altLang="en-US" sz="1000"/>
                        <a:t>★４</a:t>
                      </a:r>
                    </a:p>
                  </a:txBody>
                  <a:tcPr/>
                </a:tc>
                <a:tc>
                  <a:txBody>
                    <a:bodyPr/>
                    <a:lstStyle/>
                    <a:p>
                      <a:r>
                        <a:rPr kumimoji="1" lang="ja-JP" altLang="en-US" sz="1000"/>
                        <a:t>攻撃（硬）</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301544354"/>
                  </a:ext>
                </a:extLst>
              </a:tr>
              <a:tr h="0">
                <a:tc vMerge="1">
                  <a:txBody>
                    <a:bodyPr/>
                    <a:lstStyle/>
                    <a:p>
                      <a:endParaRPr kumimoji="1" lang="ja-JP" altLang="en-US" sz="1000"/>
                    </a:p>
                  </a:txBody>
                  <a:tcPr anchor="ctr"/>
                </a:tc>
                <a:tc>
                  <a:txBody>
                    <a:bodyPr/>
                    <a:lstStyle/>
                    <a:p>
                      <a:r>
                        <a:rPr kumimoji="1" lang="ja-JP" altLang="en-US" sz="1000"/>
                        <a:t>攻撃（尖）</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41150527"/>
                  </a:ext>
                </a:extLst>
              </a:tr>
              <a:tr h="0">
                <a:tc vMerge="1">
                  <a:txBody>
                    <a:bodyPr/>
                    <a:lstStyle/>
                    <a:p>
                      <a:endParaRPr kumimoji="1" lang="ja-JP" altLang="en-US" sz="1000"/>
                    </a:p>
                  </a:txBody>
                  <a:tcPr anchor="ctr"/>
                </a:tc>
                <a:tc>
                  <a:txBody>
                    <a:bodyPr/>
                    <a:lstStyle/>
                    <a:p>
                      <a:r>
                        <a:rPr kumimoji="1" lang="ja-JP" altLang="en-US" sz="1000"/>
                        <a:t>攻撃（迅）</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887069807"/>
                  </a:ext>
                </a:extLst>
              </a:tr>
              <a:tr h="0">
                <a:tc vMerge="1">
                  <a:txBody>
                    <a:bodyPr/>
                    <a:lstStyle/>
                    <a:p>
                      <a:endParaRPr kumimoji="1" lang="ja-JP" altLang="en-US" sz="1000"/>
                    </a:p>
                  </a:txBody>
                  <a:tcPr anchor="ctr"/>
                </a:tc>
                <a:tc>
                  <a:txBody>
                    <a:bodyPr/>
                    <a:lstStyle/>
                    <a:p>
                      <a:r>
                        <a:rPr kumimoji="1" lang="ja-JP" altLang="en-US" sz="1000"/>
                        <a:t>攻撃（創）</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603006994"/>
                  </a:ext>
                </a:extLst>
              </a:tr>
              <a:tr h="0">
                <a:tc vMerge="1">
                  <a:txBody>
                    <a:bodyPr/>
                    <a:lstStyle/>
                    <a:p>
                      <a:endParaRPr kumimoji="1" lang="ja-JP" altLang="en-US" sz="1000"/>
                    </a:p>
                  </a:txBody>
                  <a:tcPr anchor="ctr"/>
                </a:tc>
                <a:tc>
                  <a:txBody>
                    <a:bodyPr/>
                    <a:lstStyle/>
                    <a:p>
                      <a:r>
                        <a:rPr kumimoji="1" lang="ja-JP" altLang="en-US" sz="1000"/>
                        <a:t>攻撃（壊）</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454095690"/>
                  </a:ext>
                </a:extLst>
              </a:tr>
              <a:tr h="0">
                <a:tc vMerge="1">
                  <a:txBody>
                    <a:bodyPr/>
                    <a:lstStyle/>
                    <a:p>
                      <a:endParaRPr kumimoji="1" lang="ja-JP" altLang="en-US" sz="1000"/>
                    </a:p>
                  </a:txBody>
                  <a:tcPr anchor="ctr"/>
                </a:tc>
                <a:tc>
                  <a:txBody>
                    <a:bodyPr/>
                    <a:lstStyle/>
                    <a:p>
                      <a:r>
                        <a:rPr kumimoji="1" lang="ja-JP" altLang="en-US" sz="1000"/>
                        <a:t>回復系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394118888"/>
                  </a:ext>
                </a:extLst>
              </a:tr>
              <a:tr h="0">
                <a:tc vMerge="1">
                  <a:txBody>
                    <a:bodyPr/>
                    <a:lstStyle/>
                    <a:p>
                      <a:endParaRPr kumimoji="1" lang="ja-JP" altLang="en-US"/>
                    </a:p>
                  </a:txBody>
                  <a:tcPr/>
                </a:tc>
                <a:tc>
                  <a:txBody>
                    <a:bodyPr/>
                    <a:lstStyle/>
                    <a:p>
                      <a:r>
                        <a:rPr kumimoji="1" lang="ja-JP" altLang="en-US" sz="1000"/>
                        <a:t>解除系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1339035911"/>
                  </a:ext>
                </a:extLst>
              </a:tr>
              <a:tr h="0">
                <a:tc vMerge="1">
                  <a:txBody>
                    <a:bodyPr/>
                    <a:lstStyle/>
                    <a:p>
                      <a:endParaRPr kumimoji="1" lang="ja-JP" altLang="en-US" sz="1000"/>
                    </a:p>
                  </a:txBody>
                  <a:tcPr anchor="ctr"/>
                </a:tc>
                <a:tc>
                  <a:txBody>
                    <a:bodyPr/>
                    <a:lstStyle/>
                    <a:p>
                      <a:r>
                        <a:rPr kumimoji="1" lang="ja-JP" altLang="en-US" sz="1000"/>
                        <a:t>バフ系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4032490028"/>
                  </a:ext>
                </a:extLst>
              </a:tr>
              <a:tr h="0">
                <a:tc vMerge="1">
                  <a:txBody>
                    <a:bodyPr/>
                    <a:lstStyle/>
                    <a:p>
                      <a:endParaRPr kumimoji="1" lang="ja-JP" altLang="en-US" sz="1000"/>
                    </a:p>
                  </a:txBody>
                  <a:tcPr anchor="ctr"/>
                </a:tc>
                <a:tc>
                  <a:txBody>
                    <a:bodyPr/>
                    <a:lstStyle/>
                    <a:p>
                      <a:r>
                        <a:rPr kumimoji="1" lang="ja-JP" altLang="en-US" sz="1000"/>
                        <a:t>デバフ系</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233887497"/>
                  </a:ext>
                </a:extLst>
              </a:tr>
              <a:tr h="0">
                <a:tc rowSpan="4">
                  <a:txBody>
                    <a:bodyPr/>
                    <a:lstStyle/>
                    <a:p>
                      <a:r>
                        <a:rPr kumimoji="1" lang="ja-JP" altLang="en-US" sz="1000"/>
                        <a:t>★３</a:t>
                      </a:r>
                    </a:p>
                  </a:txBody>
                  <a:tcPr/>
                </a:tc>
                <a:tc>
                  <a:txBody>
                    <a:bodyPr/>
                    <a:lstStyle/>
                    <a:p>
                      <a:r>
                        <a:rPr kumimoji="1" lang="ja-JP" altLang="en-US" sz="1000"/>
                        <a:t>ヘルメット</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020003865"/>
                  </a:ext>
                </a:extLst>
              </a:tr>
              <a:tr h="0">
                <a:tc vMerge="1">
                  <a:txBody>
                    <a:bodyPr/>
                    <a:lstStyle/>
                    <a:p>
                      <a:endParaRPr kumimoji="1" lang="ja-JP" altLang="en-US"/>
                    </a:p>
                  </a:txBody>
                  <a:tcPr/>
                </a:tc>
                <a:tc>
                  <a:txBody>
                    <a:bodyPr/>
                    <a:lstStyle/>
                    <a:p>
                      <a:r>
                        <a:rPr kumimoji="1" lang="ja-JP" altLang="en-US" sz="1000"/>
                        <a:t>グローブ</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018635020"/>
                  </a:ext>
                </a:extLst>
              </a:tr>
              <a:tr h="0">
                <a:tc vMerge="1">
                  <a:txBody>
                    <a:bodyPr/>
                    <a:lstStyle/>
                    <a:p>
                      <a:endParaRPr kumimoji="1" lang="ja-JP" altLang="en-US" sz="1000"/>
                    </a:p>
                  </a:txBody>
                  <a:tcPr/>
                </a:tc>
                <a:tc>
                  <a:txBody>
                    <a:bodyPr/>
                    <a:lstStyle/>
                    <a:p>
                      <a:r>
                        <a:rPr kumimoji="1" lang="ja-JP" altLang="en-US" sz="1000"/>
                        <a:t>スティック</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074224392"/>
                  </a:ext>
                </a:extLst>
              </a:tr>
              <a:tr h="0">
                <a:tc vMerge="1">
                  <a:txBody>
                    <a:bodyPr/>
                    <a:lstStyle/>
                    <a:p>
                      <a:endParaRPr kumimoji="1" lang="ja-JP" altLang="en-US" sz="1000"/>
                    </a:p>
                  </a:txBody>
                  <a:tcPr/>
                </a:tc>
                <a:tc>
                  <a:txBody>
                    <a:bodyPr/>
                    <a:lstStyle/>
                    <a:p>
                      <a:r>
                        <a:rPr kumimoji="1" lang="ja-JP" altLang="en-US" sz="1000"/>
                        <a:t>据え置き</a:t>
                      </a:r>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851371790"/>
                  </a:ext>
                </a:extLst>
              </a:tr>
              <a:tr h="0">
                <a:tc gridSpan="2">
                  <a:txBody>
                    <a:bodyPr/>
                    <a:lstStyle/>
                    <a:p>
                      <a:pPr algn="r"/>
                      <a:r>
                        <a:rPr kumimoji="1" lang="ja-JP" altLang="en-US" sz="1000" b="1"/>
                        <a:t>総計</a:t>
                      </a:r>
                    </a:p>
                  </a:txBody>
                  <a:tcPr/>
                </a:tc>
                <a:tc hMerge="1">
                  <a:txBody>
                    <a:bodyPr/>
                    <a:lstStyle/>
                    <a:p>
                      <a:endParaRPr kumimoji="1" lang="ja-JP" altLang="en-US"/>
                    </a:p>
                  </a:txBody>
                  <a:tcPr/>
                </a:tc>
                <a:tc>
                  <a:txBody>
                    <a:bodyPr/>
                    <a:lstStyle/>
                    <a:p>
                      <a:pPr algn="r"/>
                      <a:r>
                        <a:rPr kumimoji="1" lang="en-US" altLang="ja-JP" sz="1000" b="1"/>
                        <a:t>58</a:t>
                      </a:r>
                      <a:endParaRPr kumimoji="1" lang="ja-JP" altLang="en-US" sz="1000" b="1"/>
                    </a:p>
                  </a:txBody>
                  <a:tcPr anchor="ctr"/>
                </a:tc>
                <a:extLst>
                  <a:ext uri="{0D108BD9-81ED-4DB2-BD59-A6C34878D82A}">
                    <a16:rowId xmlns:a16="http://schemas.microsoft.com/office/drawing/2014/main" val="1726550889"/>
                  </a:ext>
                </a:extLst>
              </a:tr>
            </a:tbl>
          </a:graphicData>
        </a:graphic>
      </p:graphicFrame>
    </p:spTree>
    <p:extLst>
      <p:ext uri="{BB962C8B-B14F-4D97-AF65-F5344CB8AC3E}">
        <p14:creationId xmlns:p14="http://schemas.microsoft.com/office/powerpoint/2010/main" val="27167794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TR</a:t>
            </a:r>
            <a:r>
              <a:rPr kumimoji="1" lang="ja-JP" altLang="en-US" sz="1400" b="1" dirty="0">
                <a:latin typeface="+mn-ea"/>
              </a:rPr>
              <a:t>モデル・モーション想定</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24</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946640" cy="307777"/>
          </a:xfrm>
          <a:prstGeom prst="rect">
            <a:avLst/>
          </a:prstGeom>
          <a:noFill/>
        </p:spPr>
        <p:txBody>
          <a:bodyPr wrap="none" rtlCol="0">
            <a:spAutoFit/>
          </a:bodyPr>
          <a:lstStyle/>
          <a:p>
            <a:r>
              <a:rPr kumimoji="1" lang="ja-JP" altLang="en-US" sz="1400" b="1"/>
              <a:t>●</a:t>
            </a:r>
            <a:r>
              <a:rPr kumimoji="1" lang="en-US" altLang="ja-JP" sz="1400" b="1"/>
              <a:t>TR</a:t>
            </a:r>
            <a:r>
              <a:rPr kumimoji="1" lang="ja-JP" altLang="en-US" sz="1400" b="1"/>
              <a:t>スキル時の背景</a:t>
            </a:r>
            <a:r>
              <a:rPr kumimoji="1" lang="ja-JP" altLang="en-US" sz="1000" b="1">
                <a:solidFill>
                  <a:srgbClr val="FF0000"/>
                </a:solidFill>
              </a:rPr>
              <a:t>（</a:t>
            </a:r>
            <a:r>
              <a:rPr kumimoji="1" lang="en-US" altLang="ja-JP" sz="1000" b="1">
                <a:solidFill>
                  <a:srgbClr val="FF0000"/>
                </a:solidFill>
              </a:rPr>
              <a:t>20200208</a:t>
            </a:r>
            <a:r>
              <a:rPr kumimoji="1" lang="ja-JP" altLang="en-US" sz="1000" b="1">
                <a:solidFill>
                  <a:srgbClr val="FF0000"/>
                </a:solidFill>
              </a:rPr>
              <a:t>新規）</a:t>
            </a:r>
            <a:endParaRPr kumimoji="1" lang="ja-JP" altLang="en-US" sz="1000" b="1" dirty="0">
              <a:solidFill>
                <a:srgbClr val="FF0000"/>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4806124" cy="400110"/>
          </a:xfrm>
          <a:prstGeom prst="rect">
            <a:avLst/>
          </a:prstGeom>
          <a:noFill/>
        </p:spPr>
        <p:txBody>
          <a:bodyPr wrap="none" rtlCol="0">
            <a:spAutoFit/>
          </a:bodyPr>
          <a:lstStyle/>
          <a:p>
            <a:r>
              <a:rPr kumimoji="1" lang="en-US" altLang="ja-JP" sz="1000"/>
              <a:t>TR</a:t>
            </a:r>
            <a:r>
              <a:rPr kumimoji="1" lang="ja-JP" altLang="en-US" sz="1000"/>
              <a:t>スキル演出の背景については、場所を限定しない異空間的なもので表現する。</a:t>
            </a:r>
            <a:endParaRPr kumimoji="1" lang="en-US" altLang="ja-JP" sz="1000"/>
          </a:p>
          <a:p>
            <a:r>
              <a:rPr kumimoji="1" lang="ja-JP" altLang="en-US" sz="1000"/>
              <a:t>また、全てのスキルごとに持つのではなく以下のルールによって分類される。</a:t>
            </a:r>
            <a:endParaRPr kumimoji="1" lang="en-US" altLang="ja-JP" sz="1000"/>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1277138"/>
            <a:ext cx="1107996" cy="276999"/>
          </a:xfrm>
          <a:prstGeom prst="rect">
            <a:avLst/>
          </a:prstGeom>
          <a:noFill/>
        </p:spPr>
        <p:txBody>
          <a:bodyPr wrap="none" rtlCol="0">
            <a:spAutoFit/>
          </a:bodyPr>
          <a:lstStyle/>
          <a:p>
            <a:r>
              <a:rPr kumimoji="1" lang="ja-JP" altLang="en-US" sz="1200" b="1"/>
              <a:t>○段階と種類</a:t>
            </a:r>
            <a:endParaRPr kumimoji="1" lang="ja-JP" altLang="en-US" sz="1200" b="1" dirty="0"/>
          </a:p>
        </p:txBody>
      </p:sp>
      <p:sp>
        <p:nvSpPr>
          <p:cNvPr id="8" name="テキスト ボックス 7">
            <a:extLst>
              <a:ext uri="{FF2B5EF4-FFF2-40B4-BE49-F238E27FC236}">
                <a16:creationId xmlns:a16="http://schemas.microsoft.com/office/drawing/2014/main" id="{1A38AF78-2C6D-422C-9CF2-7C4520CF2FE3}"/>
              </a:ext>
            </a:extLst>
          </p:cNvPr>
          <p:cNvSpPr txBox="1"/>
          <p:nvPr/>
        </p:nvSpPr>
        <p:spPr>
          <a:xfrm>
            <a:off x="735452" y="1591197"/>
            <a:ext cx="5137945" cy="553998"/>
          </a:xfrm>
          <a:prstGeom prst="rect">
            <a:avLst/>
          </a:prstGeom>
          <a:noFill/>
        </p:spPr>
        <p:txBody>
          <a:bodyPr wrap="none" rtlCol="0">
            <a:spAutoFit/>
          </a:bodyPr>
          <a:lstStyle/>
          <a:p>
            <a:r>
              <a:rPr kumimoji="1" lang="en-US" altLang="ja-JP" sz="1000"/>
              <a:t>TR</a:t>
            </a:r>
            <a:r>
              <a:rPr kumimoji="1" lang="ja-JP" altLang="en-US" sz="1000"/>
              <a:t>スキルの攻撃については</a:t>
            </a:r>
            <a:r>
              <a:rPr kumimoji="1" lang="en-US" altLang="ja-JP" sz="1000"/>
              <a:t>TR</a:t>
            </a:r>
            <a:r>
              <a:rPr kumimoji="1" lang="ja-JP" altLang="en-US" sz="1000"/>
              <a:t>カードのレア度とピックアップの計</a:t>
            </a:r>
            <a:r>
              <a:rPr kumimoji="1" lang="en-US" altLang="ja-JP" sz="1000"/>
              <a:t>4</a:t>
            </a:r>
            <a:r>
              <a:rPr kumimoji="1" lang="ja-JP" altLang="en-US" sz="1000"/>
              <a:t>段階持ち作成する。</a:t>
            </a:r>
            <a:endParaRPr kumimoji="1" lang="en-US" altLang="ja-JP" sz="1000"/>
          </a:p>
          <a:p>
            <a:r>
              <a:rPr kumimoji="1" lang="ja-JP" altLang="en-US" sz="1000"/>
              <a:t>その各々に色替えで属性の色合いを乗せていく。</a:t>
            </a:r>
            <a:endParaRPr kumimoji="1" lang="en-US" altLang="ja-JP" sz="1000"/>
          </a:p>
          <a:p>
            <a:r>
              <a:rPr kumimoji="1" lang="ja-JP" altLang="en-US" sz="1000"/>
              <a:t>回復、バフ、デバフについては全レア度共通とする。</a:t>
            </a:r>
            <a:endParaRPr kumimoji="1" lang="en-US" altLang="ja-JP" sz="1000"/>
          </a:p>
        </p:txBody>
      </p:sp>
      <p:graphicFrame>
        <p:nvGraphicFramePr>
          <p:cNvPr id="14" name="表 2">
            <a:extLst>
              <a:ext uri="{FF2B5EF4-FFF2-40B4-BE49-F238E27FC236}">
                <a16:creationId xmlns:a16="http://schemas.microsoft.com/office/drawing/2014/main" id="{59B03D5D-30C4-424E-92A8-579883A25040}"/>
              </a:ext>
            </a:extLst>
          </p:cNvPr>
          <p:cNvGraphicFramePr>
            <a:graphicFrameLocks noGrp="1"/>
          </p:cNvGraphicFramePr>
          <p:nvPr>
            <p:extLst>
              <p:ext uri="{D42A27DB-BD31-4B8C-83A1-F6EECF244321}">
                <p14:modId xmlns:p14="http://schemas.microsoft.com/office/powerpoint/2010/main" val="1903582073"/>
              </p:ext>
            </p:extLst>
          </p:nvPr>
        </p:nvGraphicFramePr>
        <p:xfrm>
          <a:off x="915010" y="2209800"/>
          <a:ext cx="6599245" cy="1219200"/>
        </p:xfrm>
        <a:graphic>
          <a:graphicData uri="http://schemas.openxmlformats.org/drawingml/2006/table">
            <a:tbl>
              <a:tblPr bandRow="1">
                <a:tableStyleId>{5C22544A-7EE6-4342-B048-85BDC9FD1C3A}</a:tableStyleId>
              </a:tblPr>
              <a:tblGrid>
                <a:gridCol w="1360805">
                  <a:extLst>
                    <a:ext uri="{9D8B030D-6E8A-4147-A177-3AD203B41FA5}">
                      <a16:colId xmlns:a16="http://schemas.microsoft.com/office/drawing/2014/main" val="2102541601"/>
                    </a:ext>
                  </a:extLst>
                </a:gridCol>
                <a:gridCol w="725805">
                  <a:extLst>
                    <a:ext uri="{9D8B030D-6E8A-4147-A177-3AD203B41FA5}">
                      <a16:colId xmlns:a16="http://schemas.microsoft.com/office/drawing/2014/main" val="740521163"/>
                    </a:ext>
                  </a:extLst>
                </a:gridCol>
                <a:gridCol w="725805">
                  <a:extLst>
                    <a:ext uri="{9D8B030D-6E8A-4147-A177-3AD203B41FA5}">
                      <a16:colId xmlns:a16="http://schemas.microsoft.com/office/drawing/2014/main" val="491773425"/>
                    </a:ext>
                  </a:extLst>
                </a:gridCol>
                <a:gridCol w="725805">
                  <a:extLst>
                    <a:ext uri="{9D8B030D-6E8A-4147-A177-3AD203B41FA5}">
                      <a16:colId xmlns:a16="http://schemas.microsoft.com/office/drawing/2014/main" val="1326127196"/>
                    </a:ext>
                  </a:extLst>
                </a:gridCol>
                <a:gridCol w="725805">
                  <a:extLst>
                    <a:ext uri="{9D8B030D-6E8A-4147-A177-3AD203B41FA5}">
                      <a16:colId xmlns:a16="http://schemas.microsoft.com/office/drawing/2014/main" val="3643947154"/>
                    </a:ext>
                  </a:extLst>
                </a:gridCol>
                <a:gridCol w="725805">
                  <a:extLst>
                    <a:ext uri="{9D8B030D-6E8A-4147-A177-3AD203B41FA5}">
                      <a16:colId xmlns:a16="http://schemas.microsoft.com/office/drawing/2014/main" val="3448061790"/>
                    </a:ext>
                  </a:extLst>
                </a:gridCol>
                <a:gridCol w="505305">
                  <a:extLst>
                    <a:ext uri="{9D8B030D-6E8A-4147-A177-3AD203B41FA5}">
                      <a16:colId xmlns:a16="http://schemas.microsoft.com/office/drawing/2014/main" val="3459821627"/>
                    </a:ext>
                  </a:extLst>
                </a:gridCol>
                <a:gridCol w="505305">
                  <a:extLst>
                    <a:ext uri="{9D8B030D-6E8A-4147-A177-3AD203B41FA5}">
                      <a16:colId xmlns:a16="http://schemas.microsoft.com/office/drawing/2014/main" val="1626818458"/>
                    </a:ext>
                  </a:extLst>
                </a:gridCol>
                <a:gridCol w="598805">
                  <a:extLst>
                    <a:ext uri="{9D8B030D-6E8A-4147-A177-3AD203B41FA5}">
                      <a16:colId xmlns:a16="http://schemas.microsoft.com/office/drawing/2014/main" val="1105934120"/>
                    </a:ext>
                  </a:extLst>
                </a:gridCol>
              </a:tblGrid>
              <a:tr h="0">
                <a:tc>
                  <a:txBody>
                    <a:bodyPr/>
                    <a:lstStyle/>
                    <a:p>
                      <a:pPr algn="ctr"/>
                      <a:r>
                        <a:rPr kumimoji="1" lang="ja-JP" altLang="en-US" sz="1000"/>
                        <a:t>レア度／分類</a:t>
                      </a:r>
                    </a:p>
                  </a:txBody>
                  <a:tcPr anchor="ctr">
                    <a:solidFill>
                      <a:schemeClr val="accent1">
                        <a:lumMod val="60000"/>
                        <a:lumOff val="40000"/>
                      </a:schemeClr>
                    </a:solidFill>
                  </a:tcPr>
                </a:tc>
                <a:tc>
                  <a:txBody>
                    <a:bodyPr/>
                    <a:lstStyle/>
                    <a:p>
                      <a:pPr algn="ctr"/>
                      <a:r>
                        <a:rPr kumimoji="1" lang="ja-JP" altLang="en-US" sz="1000"/>
                        <a:t>攻（硬）</a:t>
                      </a:r>
                    </a:p>
                  </a:txBody>
                  <a:tcPr anchor="ctr">
                    <a:solidFill>
                      <a:schemeClr val="accent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a:t>攻（尖）</a:t>
                      </a:r>
                    </a:p>
                  </a:txBody>
                  <a:tcPr anchor="ctr">
                    <a:solidFill>
                      <a:schemeClr val="accent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a:t>攻（迅）</a:t>
                      </a:r>
                    </a:p>
                  </a:txBody>
                  <a:tcPr anchor="ctr">
                    <a:solidFill>
                      <a:schemeClr val="accent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a:t>攻（創）</a:t>
                      </a:r>
                    </a:p>
                  </a:txBody>
                  <a:tcPr anchor="ctr">
                    <a:solidFill>
                      <a:schemeClr val="accent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a:t>攻（壊）</a:t>
                      </a:r>
                    </a:p>
                  </a:txBody>
                  <a:tcPr anchor="ctr">
                    <a:solidFill>
                      <a:schemeClr val="accent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a:t>回復</a:t>
                      </a:r>
                    </a:p>
                  </a:txBody>
                  <a:tcPr anchor="ctr">
                    <a:solidFill>
                      <a:schemeClr val="accent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a:t>バフ</a:t>
                      </a:r>
                    </a:p>
                  </a:txBody>
                  <a:tcPr anchor="ctr">
                    <a:solidFill>
                      <a:schemeClr val="accent1">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000"/>
                        <a:t>デバフ</a:t>
                      </a:r>
                    </a:p>
                  </a:txBody>
                  <a:tcPr anchor="ctr">
                    <a:solidFill>
                      <a:schemeClr val="accent1">
                        <a:lumMod val="60000"/>
                        <a:lumOff val="40000"/>
                      </a:schemeClr>
                    </a:solidFill>
                  </a:tcPr>
                </a:tc>
                <a:extLst>
                  <a:ext uri="{0D108BD9-81ED-4DB2-BD59-A6C34878D82A}">
                    <a16:rowId xmlns:a16="http://schemas.microsoft.com/office/drawing/2014/main" val="2552361490"/>
                  </a:ext>
                </a:extLst>
              </a:tr>
              <a:tr h="0">
                <a:tc>
                  <a:txBody>
                    <a:bodyPr/>
                    <a:lstStyle/>
                    <a:p>
                      <a:r>
                        <a:rPr kumimoji="1" lang="ja-JP" altLang="en-US" sz="1000"/>
                        <a:t>★５ピックアップ用</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ja-JP" altLang="en-US" sz="1000"/>
                        <a:t>←色替え</a:t>
                      </a:r>
                    </a:p>
                  </a:txBody>
                  <a:tcPr anchor="ctr"/>
                </a:tc>
                <a:tc>
                  <a:txBody>
                    <a:bodyPr/>
                    <a:lstStyle/>
                    <a:p>
                      <a:pPr algn="r"/>
                      <a:r>
                        <a:rPr kumimoji="1" lang="ja-JP" altLang="en-US" sz="1000"/>
                        <a:t>←色替え</a:t>
                      </a:r>
                    </a:p>
                  </a:txBody>
                  <a:tcPr anchor="ctr"/>
                </a:tc>
                <a:tc>
                  <a:txBody>
                    <a:bodyPr/>
                    <a:lstStyle/>
                    <a:p>
                      <a:pPr algn="r"/>
                      <a:r>
                        <a:rPr kumimoji="1" lang="ja-JP" altLang="en-US" sz="1000"/>
                        <a:t>←色替え</a:t>
                      </a:r>
                    </a:p>
                  </a:txBody>
                  <a:tcPr anchor="ctr"/>
                </a:tc>
                <a:tc>
                  <a:txBody>
                    <a:bodyPr/>
                    <a:lstStyle/>
                    <a:p>
                      <a:pPr algn="r"/>
                      <a:r>
                        <a:rPr kumimoji="1" lang="ja-JP" altLang="en-US" sz="1000"/>
                        <a:t>←色替え</a:t>
                      </a:r>
                    </a:p>
                  </a:txBody>
                  <a:tcPr anchor="ctr"/>
                </a:tc>
                <a:tc rowSpan="4">
                  <a:txBody>
                    <a:bodyPr/>
                    <a:lstStyle/>
                    <a:p>
                      <a:pPr algn="r"/>
                      <a:r>
                        <a:rPr kumimoji="1" lang="en-US" altLang="ja-JP" sz="1000"/>
                        <a:t>1</a:t>
                      </a:r>
                      <a:endParaRPr kumimoji="1" lang="ja-JP" altLang="en-US" sz="1000"/>
                    </a:p>
                  </a:txBody>
                  <a:tcPr anchor="ctr"/>
                </a:tc>
                <a:tc rowSpan="4">
                  <a:txBody>
                    <a:bodyPr/>
                    <a:lstStyle/>
                    <a:p>
                      <a:pPr algn="r"/>
                      <a:r>
                        <a:rPr kumimoji="1" lang="en-US" altLang="ja-JP" sz="1000"/>
                        <a:t>1</a:t>
                      </a:r>
                      <a:endParaRPr kumimoji="1" lang="ja-JP" altLang="en-US" sz="1000"/>
                    </a:p>
                  </a:txBody>
                  <a:tcPr anchor="ctr"/>
                </a:tc>
                <a:tc rowSpan="4">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301544354"/>
                  </a:ext>
                </a:extLst>
              </a:tr>
              <a:tr h="0">
                <a:tc>
                  <a:txBody>
                    <a:bodyPr/>
                    <a:lstStyle/>
                    <a:p>
                      <a:r>
                        <a:rPr kumimoji="1" lang="ja-JP" altLang="en-US" sz="1000"/>
                        <a:t>★５</a:t>
                      </a:r>
                    </a:p>
                  </a:txBody>
                  <a:tcPr anchor="ctr"/>
                </a:tc>
                <a:tc>
                  <a:txBody>
                    <a:bodyPr/>
                    <a:lstStyle/>
                    <a:p>
                      <a:pPr algn="r"/>
                      <a:r>
                        <a:rPr kumimoji="1" lang="en-US" altLang="ja-JP" sz="1000"/>
                        <a:t>1</a:t>
                      </a:r>
                    </a:p>
                  </a:txBody>
                  <a:tcPr anchor="ctr"/>
                </a:tc>
                <a:tc>
                  <a:txBody>
                    <a:bodyPr/>
                    <a:lstStyle/>
                    <a:p>
                      <a:pPr algn="r"/>
                      <a:r>
                        <a:rPr kumimoji="1" lang="ja-JP" altLang="en-US" sz="1000"/>
                        <a:t>←色替え</a:t>
                      </a:r>
                      <a:endParaRPr kumimoji="1" lang="en-US" altLang="ja-JP" sz="1000"/>
                    </a:p>
                  </a:txBody>
                  <a:tcPr anchor="ctr"/>
                </a:tc>
                <a:tc>
                  <a:txBody>
                    <a:bodyPr/>
                    <a:lstStyle/>
                    <a:p>
                      <a:pPr algn="r"/>
                      <a:r>
                        <a:rPr kumimoji="1" lang="ja-JP" altLang="en-US" sz="1000"/>
                        <a:t>←色替え</a:t>
                      </a:r>
                      <a:endParaRPr kumimoji="1" lang="en-US" altLang="ja-JP" sz="1000"/>
                    </a:p>
                  </a:txBody>
                  <a:tcPr anchor="ctr"/>
                </a:tc>
                <a:tc>
                  <a:txBody>
                    <a:bodyPr/>
                    <a:lstStyle/>
                    <a:p>
                      <a:pPr algn="r"/>
                      <a:r>
                        <a:rPr kumimoji="1" lang="ja-JP" altLang="en-US" sz="1000"/>
                        <a:t>←色替え</a:t>
                      </a:r>
                      <a:endParaRPr kumimoji="1" lang="en-US" altLang="ja-JP" sz="1000"/>
                    </a:p>
                  </a:txBody>
                  <a:tcPr anchor="ctr"/>
                </a:tc>
                <a:tc>
                  <a:txBody>
                    <a:bodyPr/>
                    <a:lstStyle/>
                    <a:p>
                      <a:pPr algn="r"/>
                      <a:r>
                        <a:rPr kumimoji="1" lang="ja-JP" altLang="en-US" sz="1000"/>
                        <a:t>←色替え</a:t>
                      </a:r>
                      <a:endParaRPr kumimoji="1" lang="en-US" altLang="ja-JP" sz="1000"/>
                    </a:p>
                  </a:txBody>
                  <a:tcPr anchor="ctr"/>
                </a:tc>
                <a:tc vMerge="1">
                  <a:txBody>
                    <a:bodyPr/>
                    <a:lstStyle/>
                    <a:p>
                      <a:pPr algn="r"/>
                      <a:endParaRPr kumimoji="1" lang="en-US" altLang="ja-JP" sz="1000"/>
                    </a:p>
                  </a:txBody>
                  <a:tcPr anchor="ctr"/>
                </a:tc>
                <a:tc vMerge="1">
                  <a:txBody>
                    <a:bodyPr/>
                    <a:lstStyle/>
                    <a:p>
                      <a:pPr algn="r"/>
                      <a:endParaRPr kumimoji="1" lang="en-US" altLang="ja-JP" sz="1000"/>
                    </a:p>
                  </a:txBody>
                  <a:tcPr anchor="ctr"/>
                </a:tc>
                <a:tc vMerge="1">
                  <a:txBody>
                    <a:bodyPr/>
                    <a:lstStyle/>
                    <a:p>
                      <a:pPr algn="r"/>
                      <a:endParaRPr kumimoji="1" lang="en-US" altLang="ja-JP" sz="1000"/>
                    </a:p>
                  </a:txBody>
                  <a:tcPr anchor="ctr"/>
                </a:tc>
                <a:extLst>
                  <a:ext uri="{0D108BD9-81ED-4DB2-BD59-A6C34878D82A}">
                    <a16:rowId xmlns:a16="http://schemas.microsoft.com/office/drawing/2014/main" val="2441150527"/>
                  </a:ext>
                </a:extLst>
              </a:tr>
              <a:tr h="0">
                <a:tc>
                  <a:txBody>
                    <a:bodyPr/>
                    <a:lstStyle/>
                    <a:p>
                      <a:r>
                        <a:rPr kumimoji="1" lang="ja-JP" altLang="en-US" sz="1000"/>
                        <a:t>★４</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ja-JP" altLang="en-US" sz="1000"/>
                        <a:t>←色替え</a:t>
                      </a:r>
                    </a:p>
                  </a:txBody>
                  <a:tcPr anchor="ctr"/>
                </a:tc>
                <a:tc>
                  <a:txBody>
                    <a:bodyPr/>
                    <a:lstStyle/>
                    <a:p>
                      <a:pPr algn="r"/>
                      <a:r>
                        <a:rPr kumimoji="1" lang="ja-JP" altLang="en-US" sz="1000"/>
                        <a:t>←色替え</a:t>
                      </a:r>
                    </a:p>
                  </a:txBody>
                  <a:tcPr anchor="ctr"/>
                </a:tc>
                <a:tc>
                  <a:txBody>
                    <a:bodyPr/>
                    <a:lstStyle/>
                    <a:p>
                      <a:pPr algn="r"/>
                      <a:r>
                        <a:rPr kumimoji="1" lang="ja-JP" altLang="en-US" sz="1000"/>
                        <a:t>←色替え</a:t>
                      </a:r>
                    </a:p>
                  </a:txBody>
                  <a:tcPr anchor="ctr"/>
                </a:tc>
                <a:tc>
                  <a:txBody>
                    <a:bodyPr/>
                    <a:lstStyle/>
                    <a:p>
                      <a:pPr algn="r"/>
                      <a:r>
                        <a:rPr kumimoji="1" lang="ja-JP" altLang="en-US" sz="1000"/>
                        <a:t>←色替え</a:t>
                      </a:r>
                    </a:p>
                  </a:txBody>
                  <a:tcPr anchor="ctr"/>
                </a:tc>
                <a:tc vMerge="1">
                  <a:txBody>
                    <a:bodyPr/>
                    <a:lstStyle/>
                    <a:p>
                      <a:pPr algn="r"/>
                      <a:endParaRPr kumimoji="1" lang="ja-JP" altLang="en-US" sz="1000"/>
                    </a:p>
                  </a:txBody>
                  <a:tcPr anchor="ctr"/>
                </a:tc>
                <a:tc vMerge="1">
                  <a:txBody>
                    <a:bodyPr/>
                    <a:lstStyle/>
                    <a:p>
                      <a:pPr algn="r"/>
                      <a:endParaRPr kumimoji="1" lang="ja-JP" altLang="en-US" sz="1000"/>
                    </a:p>
                  </a:txBody>
                  <a:tcPr anchor="ctr"/>
                </a:tc>
                <a:tc vMerge="1">
                  <a:txBody>
                    <a:bodyPr/>
                    <a:lstStyle/>
                    <a:p>
                      <a:pPr algn="r"/>
                      <a:endParaRPr kumimoji="1" lang="ja-JP" altLang="en-US" sz="1000"/>
                    </a:p>
                  </a:txBody>
                  <a:tcPr anchor="ctr"/>
                </a:tc>
                <a:extLst>
                  <a:ext uri="{0D108BD9-81ED-4DB2-BD59-A6C34878D82A}">
                    <a16:rowId xmlns:a16="http://schemas.microsoft.com/office/drawing/2014/main" val="3887069807"/>
                  </a:ext>
                </a:extLst>
              </a:tr>
              <a:tr h="0">
                <a:tc>
                  <a:txBody>
                    <a:bodyPr/>
                    <a:lstStyle/>
                    <a:p>
                      <a:r>
                        <a:rPr kumimoji="1" lang="ja-JP" altLang="en-US" sz="1000"/>
                        <a:t>★３</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ja-JP" altLang="en-US" sz="1000"/>
                        <a:t>←色替え</a:t>
                      </a:r>
                    </a:p>
                  </a:txBody>
                  <a:tcPr anchor="ctr"/>
                </a:tc>
                <a:tc>
                  <a:txBody>
                    <a:bodyPr/>
                    <a:lstStyle/>
                    <a:p>
                      <a:pPr algn="r"/>
                      <a:r>
                        <a:rPr kumimoji="1" lang="ja-JP" altLang="en-US" sz="1000"/>
                        <a:t>←色替え</a:t>
                      </a:r>
                    </a:p>
                  </a:txBody>
                  <a:tcPr anchor="ctr"/>
                </a:tc>
                <a:tc>
                  <a:txBody>
                    <a:bodyPr/>
                    <a:lstStyle/>
                    <a:p>
                      <a:pPr algn="r"/>
                      <a:r>
                        <a:rPr kumimoji="1" lang="ja-JP" altLang="en-US" sz="1000"/>
                        <a:t>←色替え</a:t>
                      </a:r>
                    </a:p>
                  </a:txBody>
                  <a:tcPr anchor="ctr"/>
                </a:tc>
                <a:tc>
                  <a:txBody>
                    <a:bodyPr/>
                    <a:lstStyle/>
                    <a:p>
                      <a:pPr algn="r"/>
                      <a:r>
                        <a:rPr kumimoji="1" lang="ja-JP" altLang="en-US" sz="1000"/>
                        <a:t>←色替え</a:t>
                      </a:r>
                    </a:p>
                  </a:txBody>
                  <a:tcPr anchor="ctr"/>
                </a:tc>
                <a:tc vMerge="1">
                  <a:txBody>
                    <a:bodyPr/>
                    <a:lstStyle/>
                    <a:p>
                      <a:pPr algn="r"/>
                      <a:endParaRPr kumimoji="1" lang="ja-JP" altLang="en-US" sz="1000"/>
                    </a:p>
                  </a:txBody>
                  <a:tcPr anchor="ctr"/>
                </a:tc>
                <a:tc vMerge="1">
                  <a:txBody>
                    <a:bodyPr/>
                    <a:lstStyle/>
                    <a:p>
                      <a:pPr algn="r"/>
                      <a:endParaRPr kumimoji="1" lang="ja-JP" altLang="en-US" sz="1000"/>
                    </a:p>
                  </a:txBody>
                  <a:tcPr anchor="ctr"/>
                </a:tc>
                <a:tc vMerge="1">
                  <a:txBody>
                    <a:bodyPr/>
                    <a:lstStyle/>
                    <a:p>
                      <a:pPr algn="r"/>
                      <a:endParaRPr kumimoji="1" lang="ja-JP" altLang="en-US" sz="1000"/>
                    </a:p>
                  </a:txBody>
                  <a:tcPr anchor="ctr"/>
                </a:tc>
                <a:extLst>
                  <a:ext uri="{0D108BD9-81ED-4DB2-BD59-A6C34878D82A}">
                    <a16:rowId xmlns:a16="http://schemas.microsoft.com/office/drawing/2014/main" val="603006994"/>
                  </a:ext>
                </a:extLst>
              </a:tr>
            </a:tbl>
          </a:graphicData>
        </a:graphic>
      </p:graphicFrame>
    </p:spTree>
    <p:extLst>
      <p:ext uri="{BB962C8B-B14F-4D97-AF65-F5344CB8AC3E}">
        <p14:creationId xmlns:p14="http://schemas.microsoft.com/office/powerpoint/2010/main" val="3817242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25</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3429144" cy="307777"/>
          </a:xfrm>
          <a:prstGeom prst="rect">
            <a:avLst/>
          </a:prstGeom>
          <a:noFill/>
        </p:spPr>
        <p:txBody>
          <a:bodyPr wrap="none" rtlCol="0">
            <a:spAutoFit/>
          </a:bodyPr>
          <a:lstStyle/>
          <a:p>
            <a:r>
              <a:rPr kumimoji="1" lang="ja-JP" altLang="en-US" sz="1400" b="1"/>
              <a:t>●</a:t>
            </a:r>
            <a:r>
              <a:rPr kumimoji="1" lang="en-US" altLang="ja-JP" sz="1400" b="1"/>
              <a:t>TR</a:t>
            </a:r>
            <a:r>
              <a:rPr kumimoji="1" lang="ja-JP" altLang="en-US" sz="1400" b="1"/>
              <a:t>スキル時のエフェクト</a:t>
            </a:r>
            <a:r>
              <a:rPr kumimoji="1" lang="ja-JP" altLang="en-US" sz="1000" b="1">
                <a:solidFill>
                  <a:srgbClr val="FF0000"/>
                </a:solidFill>
              </a:rPr>
              <a:t>（</a:t>
            </a:r>
            <a:r>
              <a:rPr kumimoji="1" lang="en-US" altLang="ja-JP" sz="1000" b="1">
                <a:solidFill>
                  <a:srgbClr val="FF0000"/>
                </a:solidFill>
              </a:rPr>
              <a:t>20200208</a:t>
            </a:r>
            <a:r>
              <a:rPr kumimoji="1" lang="ja-JP" altLang="en-US" sz="1000" b="1">
                <a:solidFill>
                  <a:srgbClr val="FF0000"/>
                </a:solidFill>
              </a:rPr>
              <a:t>新規）</a:t>
            </a:r>
            <a:endParaRPr kumimoji="1" lang="ja-JP" altLang="en-US" sz="1000" b="1" dirty="0">
              <a:solidFill>
                <a:srgbClr val="FF0000"/>
              </a:solidFill>
            </a:endParaRP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5960286" cy="400110"/>
          </a:xfrm>
          <a:prstGeom prst="rect">
            <a:avLst/>
          </a:prstGeom>
          <a:noFill/>
        </p:spPr>
        <p:txBody>
          <a:bodyPr wrap="none" rtlCol="0">
            <a:spAutoFit/>
          </a:bodyPr>
          <a:lstStyle/>
          <a:p>
            <a:r>
              <a:rPr kumimoji="1" lang="en-US" altLang="ja-JP" sz="1000"/>
              <a:t>TR</a:t>
            </a:r>
            <a:r>
              <a:rPr kumimoji="1" lang="ja-JP" altLang="en-US" sz="1000"/>
              <a:t>スキル演出のエフェクトについては、★５については、演出が独自のため専用のものを用意する。</a:t>
            </a:r>
            <a:endParaRPr kumimoji="1" lang="en-US" altLang="ja-JP" sz="1000"/>
          </a:p>
          <a:p>
            <a:r>
              <a:rPr kumimoji="1" lang="ja-JP" altLang="en-US" sz="1000"/>
              <a:t>（方向性はある）その他モーションが同一なものについては、下記ルールに従って選択していく。</a:t>
            </a:r>
            <a:endParaRPr kumimoji="1" lang="en-US" altLang="ja-JP" sz="1000"/>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1277138"/>
            <a:ext cx="646331" cy="276999"/>
          </a:xfrm>
          <a:prstGeom prst="rect">
            <a:avLst/>
          </a:prstGeom>
          <a:noFill/>
        </p:spPr>
        <p:txBody>
          <a:bodyPr wrap="none" rtlCol="0">
            <a:spAutoFit/>
          </a:bodyPr>
          <a:lstStyle/>
          <a:p>
            <a:r>
              <a:rPr kumimoji="1" lang="ja-JP" altLang="en-US" sz="1200" b="1"/>
              <a:t>○★５</a:t>
            </a:r>
            <a:endParaRPr kumimoji="1" lang="ja-JP" altLang="en-US" sz="1200" b="1" dirty="0"/>
          </a:p>
        </p:txBody>
      </p:sp>
      <p:sp>
        <p:nvSpPr>
          <p:cNvPr id="8" name="テキスト ボックス 7">
            <a:extLst>
              <a:ext uri="{FF2B5EF4-FFF2-40B4-BE49-F238E27FC236}">
                <a16:creationId xmlns:a16="http://schemas.microsoft.com/office/drawing/2014/main" id="{1A38AF78-2C6D-422C-9CF2-7C4520CF2FE3}"/>
              </a:ext>
            </a:extLst>
          </p:cNvPr>
          <p:cNvSpPr txBox="1"/>
          <p:nvPr/>
        </p:nvSpPr>
        <p:spPr>
          <a:xfrm>
            <a:off x="735452" y="1591197"/>
            <a:ext cx="6724918" cy="707886"/>
          </a:xfrm>
          <a:prstGeom prst="rect">
            <a:avLst/>
          </a:prstGeom>
          <a:noFill/>
        </p:spPr>
        <p:txBody>
          <a:bodyPr wrap="none" rtlCol="0">
            <a:spAutoFit/>
          </a:bodyPr>
          <a:lstStyle/>
          <a:p>
            <a:r>
              <a:rPr kumimoji="1" lang="ja-JP" altLang="en-US" sz="1000"/>
              <a:t>スキルの演出によって、エフェクトの形は変わるが、属性や効果によって色の方向性は</a:t>
            </a:r>
            <a:endParaRPr kumimoji="1" lang="en-US" altLang="ja-JP" sz="1000"/>
          </a:p>
          <a:p>
            <a:r>
              <a:rPr kumimoji="1" lang="ja-JP" altLang="en-US" sz="1000"/>
              <a:t>決まってくる。</a:t>
            </a:r>
            <a:endParaRPr kumimoji="1" lang="en-US" altLang="ja-JP" sz="1000"/>
          </a:p>
          <a:p>
            <a:r>
              <a:rPr kumimoji="1" lang="ja-JP" altLang="en-US" sz="1000"/>
              <a:t>属性と回復、バフ、デバフがかぶっているが、中途半端な色を使うよりははっきりした方を表示した方がいいため</a:t>
            </a:r>
            <a:endParaRPr kumimoji="1" lang="en-US" altLang="ja-JP" sz="1000"/>
          </a:p>
          <a:p>
            <a:r>
              <a:rPr kumimoji="1" lang="ja-JP" altLang="en-US" sz="1000"/>
              <a:t>許容する。（色味や濃淡などの差は欲しい）</a:t>
            </a:r>
            <a:endParaRPr kumimoji="1" lang="en-US" altLang="ja-JP" sz="1000"/>
          </a:p>
        </p:txBody>
      </p:sp>
      <p:graphicFrame>
        <p:nvGraphicFramePr>
          <p:cNvPr id="10" name="表 2">
            <a:extLst>
              <a:ext uri="{FF2B5EF4-FFF2-40B4-BE49-F238E27FC236}">
                <a16:creationId xmlns:a16="http://schemas.microsoft.com/office/drawing/2014/main" id="{5D5B6616-5BA2-4311-B162-51D3F4DCACF1}"/>
              </a:ext>
            </a:extLst>
          </p:cNvPr>
          <p:cNvGraphicFramePr>
            <a:graphicFrameLocks noGrp="1"/>
          </p:cNvGraphicFramePr>
          <p:nvPr>
            <p:extLst>
              <p:ext uri="{D42A27DB-BD31-4B8C-83A1-F6EECF244321}">
                <p14:modId xmlns:p14="http://schemas.microsoft.com/office/powerpoint/2010/main" val="3974099285"/>
              </p:ext>
            </p:extLst>
          </p:nvPr>
        </p:nvGraphicFramePr>
        <p:xfrm>
          <a:off x="840365" y="2445258"/>
          <a:ext cx="2094260" cy="1950720"/>
        </p:xfrm>
        <a:graphic>
          <a:graphicData uri="http://schemas.openxmlformats.org/drawingml/2006/table">
            <a:tbl>
              <a:tblPr bandRow="1">
                <a:tableStyleId>{5C22544A-7EE6-4342-B048-85BDC9FD1C3A}</a:tableStyleId>
              </a:tblPr>
              <a:tblGrid>
                <a:gridCol w="1118314">
                  <a:extLst>
                    <a:ext uri="{9D8B030D-6E8A-4147-A177-3AD203B41FA5}">
                      <a16:colId xmlns:a16="http://schemas.microsoft.com/office/drawing/2014/main" val="2102541601"/>
                    </a:ext>
                  </a:extLst>
                </a:gridCol>
                <a:gridCol w="975946">
                  <a:extLst>
                    <a:ext uri="{9D8B030D-6E8A-4147-A177-3AD203B41FA5}">
                      <a16:colId xmlns:a16="http://schemas.microsoft.com/office/drawing/2014/main" val="740521163"/>
                    </a:ext>
                  </a:extLst>
                </a:gridCol>
              </a:tblGrid>
              <a:tr h="0">
                <a:tc>
                  <a:txBody>
                    <a:bodyPr/>
                    <a:lstStyle/>
                    <a:p>
                      <a:r>
                        <a:rPr kumimoji="1" lang="ja-JP" altLang="en-US" sz="1000"/>
                        <a:t>攻撃（硬）</a:t>
                      </a:r>
                    </a:p>
                  </a:txBody>
                  <a:tcPr anchor="ctr"/>
                </a:tc>
                <a:tc>
                  <a:txBody>
                    <a:bodyPr/>
                    <a:lstStyle/>
                    <a:p>
                      <a:pPr algn="r"/>
                      <a:r>
                        <a:rPr kumimoji="1" lang="ja-JP" altLang="en-US" sz="1000"/>
                        <a:t>青系</a:t>
                      </a:r>
                    </a:p>
                  </a:txBody>
                  <a:tcPr anchor="ctr"/>
                </a:tc>
                <a:extLst>
                  <a:ext uri="{0D108BD9-81ED-4DB2-BD59-A6C34878D82A}">
                    <a16:rowId xmlns:a16="http://schemas.microsoft.com/office/drawing/2014/main" val="2301544354"/>
                  </a:ext>
                </a:extLst>
              </a:tr>
              <a:tr h="0">
                <a:tc>
                  <a:txBody>
                    <a:bodyPr/>
                    <a:lstStyle/>
                    <a:p>
                      <a:r>
                        <a:rPr kumimoji="1" lang="ja-JP" altLang="en-US" sz="1000"/>
                        <a:t>攻撃（尖）</a:t>
                      </a:r>
                    </a:p>
                  </a:txBody>
                  <a:tcPr anchor="ctr"/>
                </a:tc>
                <a:tc>
                  <a:txBody>
                    <a:bodyPr/>
                    <a:lstStyle/>
                    <a:p>
                      <a:pPr algn="r"/>
                      <a:r>
                        <a:rPr kumimoji="1" lang="ja-JP" altLang="en-US" sz="1000"/>
                        <a:t>赤系</a:t>
                      </a:r>
                    </a:p>
                  </a:txBody>
                  <a:tcPr anchor="ctr"/>
                </a:tc>
                <a:extLst>
                  <a:ext uri="{0D108BD9-81ED-4DB2-BD59-A6C34878D82A}">
                    <a16:rowId xmlns:a16="http://schemas.microsoft.com/office/drawing/2014/main" val="2158420811"/>
                  </a:ext>
                </a:extLst>
              </a:tr>
              <a:tr h="0">
                <a:tc>
                  <a:txBody>
                    <a:bodyPr/>
                    <a:lstStyle/>
                    <a:p>
                      <a:r>
                        <a:rPr kumimoji="1" lang="ja-JP" altLang="en-US" sz="1000"/>
                        <a:t>攻撃（迅）</a:t>
                      </a:r>
                    </a:p>
                  </a:txBody>
                  <a:tcPr anchor="ctr"/>
                </a:tc>
                <a:tc>
                  <a:txBody>
                    <a:bodyPr/>
                    <a:lstStyle/>
                    <a:p>
                      <a:pPr algn="r"/>
                      <a:r>
                        <a:rPr kumimoji="1" lang="ja-JP" altLang="en-US" sz="1000"/>
                        <a:t>緑系</a:t>
                      </a:r>
                    </a:p>
                  </a:txBody>
                  <a:tcPr anchor="ctr"/>
                </a:tc>
                <a:extLst>
                  <a:ext uri="{0D108BD9-81ED-4DB2-BD59-A6C34878D82A}">
                    <a16:rowId xmlns:a16="http://schemas.microsoft.com/office/drawing/2014/main" val="2441150527"/>
                  </a:ext>
                </a:extLst>
              </a:tr>
              <a:tr h="0">
                <a:tc>
                  <a:txBody>
                    <a:bodyPr/>
                    <a:lstStyle/>
                    <a:p>
                      <a:r>
                        <a:rPr kumimoji="1" lang="ja-JP" altLang="en-US" sz="1000"/>
                        <a:t>攻撃（創）</a:t>
                      </a:r>
                    </a:p>
                  </a:txBody>
                  <a:tcPr anchor="ctr"/>
                </a:tc>
                <a:tc>
                  <a:txBody>
                    <a:bodyPr/>
                    <a:lstStyle/>
                    <a:p>
                      <a:pPr algn="r"/>
                      <a:r>
                        <a:rPr kumimoji="1" lang="ja-JP" altLang="en-US" sz="1000"/>
                        <a:t>黄色系</a:t>
                      </a:r>
                    </a:p>
                  </a:txBody>
                  <a:tcPr anchor="ctr"/>
                </a:tc>
                <a:extLst>
                  <a:ext uri="{0D108BD9-81ED-4DB2-BD59-A6C34878D82A}">
                    <a16:rowId xmlns:a16="http://schemas.microsoft.com/office/drawing/2014/main" val="3887069807"/>
                  </a:ext>
                </a:extLst>
              </a:tr>
              <a:tr h="0">
                <a:tc>
                  <a:txBody>
                    <a:bodyPr/>
                    <a:lstStyle/>
                    <a:p>
                      <a:r>
                        <a:rPr kumimoji="1" lang="ja-JP" altLang="en-US" sz="1000"/>
                        <a:t>攻撃（壊）</a:t>
                      </a:r>
                    </a:p>
                  </a:txBody>
                  <a:tcPr anchor="ctr"/>
                </a:tc>
                <a:tc>
                  <a:txBody>
                    <a:bodyPr/>
                    <a:lstStyle/>
                    <a:p>
                      <a:pPr algn="r"/>
                      <a:r>
                        <a:rPr kumimoji="1" lang="ja-JP" altLang="en-US" sz="1000"/>
                        <a:t>紫系</a:t>
                      </a:r>
                    </a:p>
                  </a:txBody>
                  <a:tcPr anchor="ctr"/>
                </a:tc>
                <a:extLst>
                  <a:ext uri="{0D108BD9-81ED-4DB2-BD59-A6C34878D82A}">
                    <a16:rowId xmlns:a16="http://schemas.microsoft.com/office/drawing/2014/main" val="4036949899"/>
                  </a:ext>
                </a:extLst>
              </a:tr>
              <a:tr h="0">
                <a:tc>
                  <a:txBody>
                    <a:bodyPr/>
                    <a:lstStyle/>
                    <a:p>
                      <a:r>
                        <a:rPr kumimoji="1" lang="ja-JP" altLang="en-US" sz="1000"/>
                        <a:t>回復</a:t>
                      </a:r>
                    </a:p>
                  </a:txBody>
                  <a:tcPr anchor="ctr"/>
                </a:tc>
                <a:tc>
                  <a:txBody>
                    <a:bodyPr/>
                    <a:lstStyle/>
                    <a:p>
                      <a:pPr algn="r"/>
                      <a:r>
                        <a:rPr kumimoji="1" lang="ja-JP" altLang="en-US" sz="1000"/>
                        <a:t>緑系</a:t>
                      </a:r>
                    </a:p>
                  </a:txBody>
                  <a:tcPr anchor="ctr"/>
                </a:tc>
                <a:extLst>
                  <a:ext uri="{0D108BD9-81ED-4DB2-BD59-A6C34878D82A}">
                    <a16:rowId xmlns:a16="http://schemas.microsoft.com/office/drawing/2014/main" val="535121789"/>
                  </a:ext>
                </a:extLst>
              </a:tr>
              <a:tr h="0">
                <a:tc>
                  <a:txBody>
                    <a:bodyPr/>
                    <a:lstStyle/>
                    <a:p>
                      <a:r>
                        <a:rPr kumimoji="1" lang="ja-JP" altLang="en-US" sz="1000"/>
                        <a:t>バフ</a:t>
                      </a:r>
                    </a:p>
                  </a:txBody>
                  <a:tcPr anchor="ctr"/>
                </a:tc>
                <a:tc>
                  <a:txBody>
                    <a:bodyPr/>
                    <a:lstStyle/>
                    <a:p>
                      <a:pPr algn="r"/>
                      <a:r>
                        <a:rPr kumimoji="1" lang="ja-JP" altLang="en-US" sz="1000"/>
                        <a:t>黄色系</a:t>
                      </a:r>
                    </a:p>
                  </a:txBody>
                  <a:tcPr anchor="ctr"/>
                </a:tc>
                <a:extLst>
                  <a:ext uri="{0D108BD9-81ED-4DB2-BD59-A6C34878D82A}">
                    <a16:rowId xmlns:a16="http://schemas.microsoft.com/office/drawing/2014/main" val="1611828680"/>
                  </a:ext>
                </a:extLst>
              </a:tr>
              <a:tr h="0">
                <a:tc>
                  <a:txBody>
                    <a:bodyPr/>
                    <a:lstStyle/>
                    <a:p>
                      <a:r>
                        <a:rPr kumimoji="1" lang="ja-JP" altLang="en-US" sz="1000"/>
                        <a:t>デバフ</a:t>
                      </a:r>
                    </a:p>
                  </a:txBody>
                  <a:tcPr anchor="ctr"/>
                </a:tc>
                <a:tc>
                  <a:txBody>
                    <a:bodyPr/>
                    <a:lstStyle/>
                    <a:p>
                      <a:pPr algn="r"/>
                      <a:r>
                        <a:rPr kumimoji="1" lang="ja-JP" altLang="en-US" sz="1000"/>
                        <a:t>紫系</a:t>
                      </a:r>
                    </a:p>
                  </a:txBody>
                  <a:tcPr anchor="ctr"/>
                </a:tc>
                <a:extLst>
                  <a:ext uri="{0D108BD9-81ED-4DB2-BD59-A6C34878D82A}">
                    <a16:rowId xmlns:a16="http://schemas.microsoft.com/office/drawing/2014/main" val="562555592"/>
                  </a:ext>
                </a:extLst>
              </a:tr>
            </a:tbl>
          </a:graphicData>
        </a:graphic>
      </p:graphicFrame>
      <p:sp>
        <p:nvSpPr>
          <p:cNvPr id="2" name="四角形: 角を丸くする 1">
            <a:extLst>
              <a:ext uri="{FF2B5EF4-FFF2-40B4-BE49-F238E27FC236}">
                <a16:creationId xmlns:a16="http://schemas.microsoft.com/office/drawing/2014/main" id="{6DB09069-2466-43D9-83C3-EFE314D26812}"/>
              </a:ext>
            </a:extLst>
          </p:cNvPr>
          <p:cNvSpPr/>
          <p:nvPr/>
        </p:nvSpPr>
        <p:spPr>
          <a:xfrm>
            <a:off x="3694923" y="2501863"/>
            <a:ext cx="3023118" cy="1950721"/>
          </a:xfrm>
          <a:prstGeom prst="roundRect">
            <a:avLst>
              <a:gd name="adj" fmla="val 9111"/>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a:solidFill>
                  <a:schemeClr val="tx1"/>
                </a:solidFill>
              </a:rPr>
              <a:t>メモ</a:t>
            </a:r>
            <a:endParaRPr kumimoji="1" lang="en-US" altLang="ja-JP" sz="1000">
              <a:solidFill>
                <a:schemeClr val="tx1"/>
              </a:solidFill>
            </a:endParaRPr>
          </a:p>
          <a:p>
            <a:r>
              <a:rPr kumimoji="1" lang="ja-JP" altLang="en-US" sz="1000">
                <a:solidFill>
                  <a:schemeClr val="tx1"/>
                </a:solidFill>
              </a:rPr>
              <a:t>ここで説明している数字は純粋なエフェクトの数ではなく、シーン的な意味合いの数値の想定。</a:t>
            </a:r>
            <a:endParaRPr kumimoji="1" lang="en-US" altLang="ja-JP" sz="1000">
              <a:solidFill>
                <a:schemeClr val="tx1"/>
              </a:solidFill>
            </a:endParaRPr>
          </a:p>
          <a:p>
            <a:endParaRPr kumimoji="1" lang="en-US" altLang="ja-JP" sz="1000">
              <a:solidFill>
                <a:schemeClr val="tx1"/>
              </a:solidFill>
            </a:endParaRPr>
          </a:p>
          <a:p>
            <a:r>
              <a:rPr kumimoji="1" lang="ja-JP" altLang="en-US" sz="1000">
                <a:solidFill>
                  <a:schemeClr val="tx1"/>
                </a:solidFill>
              </a:rPr>
              <a:t>例えば「攻撃（硬）威力３」のエフェクト</a:t>
            </a:r>
            <a:r>
              <a:rPr kumimoji="1" lang="en-US" altLang="ja-JP" sz="1000">
                <a:solidFill>
                  <a:schemeClr val="tx1"/>
                </a:solidFill>
              </a:rPr>
              <a:t>1</a:t>
            </a:r>
            <a:r>
              <a:rPr kumimoji="1" lang="ja-JP" altLang="en-US" sz="1000">
                <a:solidFill>
                  <a:schemeClr val="tx1"/>
                </a:solidFill>
              </a:rPr>
              <a:t>つというのは、分解してみると</a:t>
            </a:r>
            <a:endParaRPr kumimoji="1" lang="en-US" altLang="ja-JP" sz="1000">
              <a:solidFill>
                <a:schemeClr val="tx1"/>
              </a:solidFill>
            </a:endParaRPr>
          </a:p>
          <a:p>
            <a:r>
              <a:rPr kumimoji="1" lang="en-US" altLang="ja-JP" sz="1000">
                <a:solidFill>
                  <a:schemeClr val="tx1"/>
                </a:solidFill>
              </a:rPr>
              <a:t>1</a:t>
            </a:r>
            <a:r>
              <a:rPr kumimoji="1" lang="ja-JP" altLang="en-US" sz="1000">
                <a:solidFill>
                  <a:schemeClr val="tx1"/>
                </a:solidFill>
              </a:rPr>
              <a:t>．ビーム発射前のため</a:t>
            </a:r>
            <a:endParaRPr kumimoji="1" lang="en-US" altLang="ja-JP" sz="1000">
              <a:solidFill>
                <a:schemeClr val="tx1"/>
              </a:solidFill>
            </a:endParaRPr>
          </a:p>
          <a:p>
            <a:r>
              <a:rPr kumimoji="1" lang="en-US" altLang="ja-JP" sz="1000">
                <a:solidFill>
                  <a:schemeClr val="tx1"/>
                </a:solidFill>
              </a:rPr>
              <a:t>2</a:t>
            </a:r>
            <a:r>
              <a:rPr kumimoji="1" lang="ja-JP" altLang="en-US" sz="1000">
                <a:solidFill>
                  <a:schemeClr val="tx1"/>
                </a:solidFill>
              </a:rPr>
              <a:t>．ビーム自体</a:t>
            </a:r>
            <a:endParaRPr kumimoji="1" lang="en-US" altLang="ja-JP" sz="1000">
              <a:solidFill>
                <a:schemeClr val="tx1"/>
              </a:solidFill>
            </a:endParaRPr>
          </a:p>
          <a:p>
            <a:r>
              <a:rPr kumimoji="1" lang="en-US" altLang="ja-JP" sz="1000">
                <a:solidFill>
                  <a:schemeClr val="tx1"/>
                </a:solidFill>
              </a:rPr>
              <a:t>3</a:t>
            </a:r>
            <a:r>
              <a:rPr kumimoji="1" lang="ja-JP" altLang="en-US" sz="1000">
                <a:solidFill>
                  <a:schemeClr val="tx1"/>
                </a:solidFill>
              </a:rPr>
              <a:t>．ビームの爆発</a:t>
            </a:r>
            <a:endParaRPr kumimoji="1" lang="en-US" altLang="ja-JP" sz="1000">
              <a:solidFill>
                <a:schemeClr val="tx1"/>
              </a:solidFill>
            </a:endParaRPr>
          </a:p>
          <a:p>
            <a:r>
              <a:rPr kumimoji="1" lang="ja-JP" altLang="en-US" sz="1000">
                <a:solidFill>
                  <a:schemeClr val="tx1"/>
                </a:solidFill>
              </a:rPr>
              <a:t>などシーンの中身により複数存在したりする。</a:t>
            </a:r>
            <a:endParaRPr kumimoji="1" lang="en-US" altLang="ja-JP" sz="1000">
              <a:solidFill>
                <a:schemeClr val="tx1"/>
              </a:solidFill>
            </a:endParaRPr>
          </a:p>
        </p:txBody>
      </p:sp>
      <p:sp>
        <p:nvSpPr>
          <p:cNvPr id="3" name="四角形: 角を丸くする 2">
            <a:extLst>
              <a:ext uri="{FF2B5EF4-FFF2-40B4-BE49-F238E27FC236}">
                <a16:creationId xmlns:a16="http://schemas.microsoft.com/office/drawing/2014/main" id="{7C57FFBC-56D0-493F-9CA6-E686DEE68C7D}"/>
              </a:ext>
            </a:extLst>
          </p:cNvPr>
          <p:cNvSpPr/>
          <p:nvPr/>
        </p:nvSpPr>
        <p:spPr>
          <a:xfrm>
            <a:off x="345233" y="538799"/>
            <a:ext cx="8383348" cy="5954074"/>
          </a:xfrm>
          <a:prstGeom prst="roundRect">
            <a:avLst>
              <a:gd name="adj" fmla="val 5697"/>
            </a:avLst>
          </a:prstGeom>
          <a:solidFill>
            <a:schemeClr val="tx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すいません。</a:t>
            </a:r>
            <a:endParaRPr kumimoji="1" lang="en-US" altLang="ja-JP"/>
          </a:p>
          <a:p>
            <a:pPr algn="ctr"/>
            <a:r>
              <a:rPr kumimoji="1" lang="ja-JP" altLang="en-US"/>
              <a:t>まだ練り直します。</a:t>
            </a:r>
          </a:p>
        </p:txBody>
      </p:sp>
    </p:spTree>
    <p:extLst>
      <p:ext uri="{BB962C8B-B14F-4D97-AF65-F5344CB8AC3E}">
        <p14:creationId xmlns:p14="http://schemas.microsoft.com/office/powerpoint/2010/main" val="35818470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2592376" cy="307777"/>
          </a:xfrm>
          <a:prstGeom prst="rect">
            <a:avLst/>
          </a:prstGeom>
          <a:noFill/>
        </p:spPr>
        <p:txBody>
          <a:bodyPr wrap="none" rtlCol="0">
            <a:spAutoFit/>
          </a:bodyPr>
          <a:lstStyle/>
          <a:p>
            <a:r>
              <a:rPr kumimoji="1" lang="ja-JP" altLang="en-US" sz="1400" b="1">
                <a:latin typeface="+mn-ea"/>
              </a:rPr>
              <a:t>■</a:t>
            </a:r>
            <a:r>
              <a:rPr kumimoji="1" lang="en-US" altLang="ja-JP" sz="1400" b="1">
                <a:latin typeface="+mn-ea"/>
              </a:rPr>
              <a:t>TR</a:t>
            </a:r>
            <a:r>
              <a:rPr kumimoji="1" lang="ja-JP" altLang="en-US" sz="1400" b="1">
                <a:latin typeface="+mn-ea"/>
              </a:rPr>
              <a:t>モデル・モーション想定</a:t>
            </a:r>
            <a:endParaRPr kumimoji="1" lang="ja-JP" altLang="en-US" sz="1400" b="1" dirty="0">
              <a:latin typeface="+mn-ea"/>
            </a:endParaRP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dirty="0"/>
              <a:t>CONFIDENTIAL</a:t>
            </a:r>
            <a:endParaRPr kumimoji="1" lang="ja-JP" altLang="en-US" dirty="0"/>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26</a:t>
            </a:fld>
            <a:endParaRPr kumimoji="1" lang="ja-JP" altLang="en-US"/>
          </a:p>
        </p:txBody>
      </p:sp>
      <p:sp>
        <p:nvSpPr>
          <p:cNvPr id="7" name="テキスト ボックス 6">
            <a:extLst>
              <a:ext uri="{FF2B5EF4-FFF2-40B4-BE49-F238E27FC236}">
                <a16:creationId xmlns:a16="http://schemas.microsoft.com/office/drawing/2014/main" id="{2952B259-17C9-4294-8BA3-98428D8FA6EF}"/>
              </a:ext>
            </a:extLst>
          </p:cNvPr>
          <p:cNvSpPr txBox="1"/>
          <p:nvPr/>
        </p:nvSpPr>
        <p:spPr>
          <a:xfrm>
            <a:off x="591845" y="538799"/>
            <a:ext cx="954107" cy="276999"/>
          </a:xfrm>
          <a:prstGeom prst="rect">
            <a:avLst/>
          </a:prstGeom>
          <a:noFill/>
        </p:spPr>
        <p:txBody>
          <a:bodyPr wrap="none" rtlCol="0">
            <a:spAutoFit/>
          </a:bodyPr>
          <a:lstStyle/>
          <a:p>
            <a:r>
              <a:rPr kumimoji="1" lang="ja-JP" altLang="en-US" sz="1200" b="1"/>
              <a:t>○★４～３</a:t>
            </a:r>
            <a:endParaRPr kumimoji="1" lang="ja-JP" altLang="en-US" sz="1200" b="1" dirty="0"/>
          </a:p>
        </p:txBody>
      </p:sp>
      <p:sp>
        <p:nvSpPr>
          <p:cNvPr id="8" name="テキスト ボックス 7">
            <a:extLst>
              <a:ext uri="{FF2B5EF4-FFF2-40B4-BE49-F238E27FC236}">
                <a16:creationId xmlns:a16="http://schemas.microsoft.com/office/drawing/2014/main" id="{1A38AF78-2C6D-422C-9CF2-7C4520CF2FE3}"/>
              </a:ext>
            </a:extLst>
          </p:cNvPr>
          <p:cNvSpPr txBox="1"/>
          <p:nvPr/>
        </p:nvSpPr>
        <p:spPr>
          <a:xfrm>
            <a:off x="735452" y="852858"/>
            <a:ext cx="4673074" cy="400110"/>
          </a:xfrm>
          <a:prstGeom prst="rect">
            <a:avLst/>
          </a:prstGeom>
          <a:noFill/>
        </p:spPr>
        <p:txBody>
          <a:bodyPr wrap="none" rtlCol="0">
            <a:spAutoFit/>
          </a:bodyPr>
          <a:lstStyle/>
          <a:p>
            <a:r>
              <a:rPr kumimoji="1" lang="ja-JP" altLang="en-US" sz="1000"/>
              <a:t>これらについては、モーション（≒攻撃分類）とその威力によって用意する。</a:t>
            </a:r>
            <a:endParaRPr kumimoji="1" lang="en-US" altLang="ja-JP" sz="1000"/>
          </a:p>
          <a:p>
            <a:r>
              <a:rPr kumimoji="1" lang="ja-JP" altLang="en-US" sz="1000"/>
              <a:t>（解除、バフ、デバフ系は威力はないので共通）</a:t>
            </a:r>
            <a:endParaRPr kumimoji="1" lang="en-US" altLang="ja-JP" sz="1000"/>
          </a:p>
        </p:txBody>
      </p:sp>
      <p:graphicFrame>
        <p:nvGraphicFramePr>
          <p:cNvPr id="11" name="表 2">
            <a:extLst>
              <a:ext uri="{FF2B5EF4-FFF2-40B4-BE49-F238E27FC236}">
                <a16:creationId xmlns:a16="http://schemas.microsoft.com/office/drawing/2014/main" id="{379B710F-FD9C-473D-8AF6-552CB7A5E89E}"/>
              </a:ext>
            </a:extLst>
          </p:cNvPr>
          <p:cNvGraphicFramePr>
            <a:graphicFrameLocks noGrp="1"/>
          </p:cNvGraphicFramePr>
          <p:nvPr>
            <p:extLst>
              <p:ext uri="{D42A27DB-BD31-4B8C-83A1-F6EECF244321}">
                <p14:modId xmlns:p14="http://schemas.microsoft.com/office/powerpoint/2010/main" val="879831812"/>
              </p:ext>
            </p:extLst>
          </p:nvPr>
        </p:nvGraphicFramePr>
        <p:xfrm>
          <a:off x="915010" y="1303832"/>
          <a:ext cx="3756025" cy="3901440"/>
        </p:xfrm>
        <a:graphic>
          <a:graphicData uri="http://schemas.openxmlformats.org/drawingml/2006/table">
            <a:tbl>
              <a:tblPr bandRow="1">
                <a:tableStyleId>{5C22544A-7EE6-4342-B048-85BDC9FD1C3A}</a:tableStyleId>
              </a:tblPr>
              <a:tblGrid>
                <a:gridCol w="598805">
                  <a:extLst>
                    <a:ext uri="{9D8B030D-6E8A-4147-A177-3AD203B41FA5}">
                      <a16:colId xmlns:a16="http://schemas.microsoft.com/office/drawing/2014/main" val="1523224579"/>
                    </a:ext>
                  </a:extLst>
                </a:gridCol>
                <a:gridCol w="1360805">
                  <a:extLst>
                    <a:ext uri="{9D8B030D-6E8A-4147-A177-3AD203B41FA5}">
                      <a16:colId xmlns:a16="http://schemas.microsoft.com/office/drawing/2014/main" val="2102541601"/>
                    </a:ext>
                  </a:extLst>
                </a:gridCol>
                <a:gridCol w="598805">
                  <a:extLst>
                    <a:ext uri="{9D8B030D-6E8A-4147-A177-3AD203B41FA5}">
                      <a16:colId xmlns:a16="http://schemas.microsoft.com/office/drawing/2014/main" val="740521163"/>
                    </a:ext>
                  </a:extLst>
                </a:gridCol>
                <a:gridCol w="598805">
                  <a:extLst>
                    <a:ext uri="{9D8B030D-6E8A-4147-A177-3AD203B41FA5}">
                      <a16:colId xmlns:a16="http://schemas.microsoft.com/office/drawing/2014/main" val="163384228"/>
                    </a:ext>
                  </a:extLst>
                </a:gridCol>
                <a:gridCol w="598805">
                  <a:extLst>
                    <a:ext uri="{9D8B030D-6E8A-4147-A177-3AD203B41FA5}">
                      <a16:colId xmlns:a16="http://schemas.microsoft.com/office/drawing/2014/main" val="1626502912"/>
                    </a:ext>
                  </a:extLst>
                </a:gridCol>
              </a:tblGrid>
              <a:tr h="0">
                <a:tc>
                  <a:txBody>
                    <a:bodyPr/>
                    <a:lstStyle/>
                    <a:p>
                      <a:r>
                        <a:rPr kumimoji="1" lang="ja-JP" altLang="en-US" sz="1000"/>
                        <a:t>レア度</a:t>
                      </a:r>
                    </a:p>
                  </a:txBody>
                  <a:tcPr anchor="ctr"/>
                </a:tc>
                <a:tc>
                  <a:txBody>
                    <a:bodyPr/>
                    <a:lstStyle/>
                    <a:p>
                      <a:r>
                        <a:rPr kumimoji="1" lang="ja-JP" altLang="en-US" sz="1000"/>
                        <a:t>モーション種</a:t>
                      </a:r>
                    </a:p>
                  </a:txBody>
                  <a:tcPr anchor="ctr"/>
                </a:tc>
                <a:tc>
                  <a:txBody>
                    <a:bodyPr/>
                    <a:lstStyle/>
                    <a:p>
                      <a:pPr algn="r"/>
                      <a:r>
                        <a:rPr kumimoji="1" lang="ja-JP" altLang="en-US" sz="1000"/>
                        <a:t>威力３</a:t>
                      </a:r>
                    </a:p>
                  </a:txBody>
                  <a:tcPr anchor="ctr"/>
                </a:tc>
                <a:tc>
                  <a:txBody>
                    <a:bodyPr/>
                    <a:lstStyle/>
                    <a:p>
                      <a:pPr algn="r"/>
                      <a:r>
                        <a:rPr kumimoji="1" lang="ja-JP" altLang="en-US" sz="1000"/>
                        <a:t>威力２</a:t>
                      </a:r>
                    </a:p>
                  </a:txBody>
                  <a:tcPr anchor="ctr"/>
                </a:tc>
                <a:tc>
                  <a:txBody>
                    <a:bodyPr/>
                    <a:lstStyle/>
                    <a:p>
                      <a:pPr algn="r"/>
                      <a:r>
                        <a:rPr kumimoji="1" lang="ja-JP" altLang="en-US" sz="1000"/>
                        <a:t>威力１</a:t>
                      </a:r>
                    </a:p>
                  </a:txBody>
                  <a:tcPr anchor="ctr"/>
                </a:tc>
                <a:extLst>
                  <a:ext uri="{0D108BD9-81ED-4DB2-BD59-A6C34878D82A}">
                    <a16:rowId xmlns:a16="http://schemas.microsoft.com/office/drawing/2014/main" val="3964949650"/>
                  </a:ext>
                </a:extLst>
              </a:tr>
              <a:tr h="0">
                <a:tc rowSpan="9">
                  <a:txBody>
                    <a:bodyPr/>
                    <a:lstStyle/>
                    <a:p>
                      <a:r>
                        <a:rPr kumimoji="1" lang="ja-JP" altLang="en-US" sz="1000"/>
                        <a:t>★４</a:t>
                      </a:r>
                    </a:p>
                  </a:txBody>
                  <a:tcPr/>
                </a:tc>
                <a:tc>
                  <a:txBody>
                    <a:bodyPr/>
                    <a:lstStyle/>
                    <a:p>
                      <a:r>
                        <a:rPr kumimoji="1" lang="ja-JP" altLang="en-US" sz="1000"/>
                        <a:t>攻撃（硬）</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2301544354"/>
                  </a:ext>
                </a:extLst>
              </a:tr>
              <a:tr h="0">
                <a:tc vMerge="1">
                  <a:txBody>
                    <a:bodyPr/>
                    <a:lstStyle/>
                    <a:p>
                      <a:endParaRPr kumimoji="1" lang="ja-JP" altLang="en-US" sz="1000"/>
                    </a:p>
                  </a:txBody>
                  <a:tcPr anchor="ctr"/>
                </a:tc>
                <a:tc>
                  <a:txBody>
                    <a:bodyPr/>
                    <a:lstStyle/>
                    <a:p>
                      <a:r>
                        <a:rPr kumimoji="1" lang="ja-JP" altLang="en-US" sz="1000"/>
                        <a:t>攻撃（尖）</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2441150527"/>
                  </a:ext>
                </a:extLst>
              </a:tr>
              <a:tr h="0">
                <a:tc vMerge="1">
                  <a:txBody>
                    <a:bodyPr/>
                    <a:lstStyle/>
                    <a:p>
                      <a:endParaRPr kumimoji="1" lang="ja-JP" altLang="en-US" sz="1000"/>
                    </a:p>
                  </a:txBody>
                  <a:tcPr anchor="ctr"/>
                </a:tc>
                <a:tc>
                  <a:txBody>
                    <a:bodyPr/>
                    <a:lstStyle/>
                    <a:p>
                      <a:r>
                        <a:rPr kumimoji="1" lang="ja-JP" altLang="en-US" sz="1000"/>
                        <a:t>攻撃（迅）</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3887069807"/>
                  </a:ext>
                </a:extLst>
              </a:tr>
              <a:tr h="0">
                <a:tc vMerge="1">
                  <a:txBody>
                    <a:bodyPr/>
                    <a:lstStyle/>
                    <a:p>
                      <a:endParaRPr kumimoji="1" lang="ja-JP" altLang="en-US" sz="1000"/>
                    </a:p>
                  </a:txBody>
                  <a:tcPr anchor="ctr"/>
                </a:tc>
                <a:tc>
                  <a:txBody>
                    <a:bodyPr/>
                    <a:lstStyle/>
                    <a:p>
                      <a:r>
                        <a:rPr kumimoji="1" lang="ja-JP" altLang="en-US" sz="1000"/>
                        <a:t>攻撃（創）</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603006994"/>
                  </a:ext>
                </a:extLst>
              </a:tr>
              <a:tr h="0">
                <a:tc vMerge="1">
                  <a:txBody>
                    <a:bodyPr/>
                    <a:lstStyle/>
                    <a:p>
                      <a:endParaRPr kumimoji="1" lang="ja-JP" altLang="en-US" sz="1000"/>
                    </a:p>
                  </a:txBody>
                  <a:tcPr anchor="ctr"/>
                </a:tc>
                <a:tc>
                  <a:txBody>
                    <a:bodyPr/>
                    <a:lstStyle/>
                    <a:p>
                      <a:r>
                        <a:rPr kumimoji="1" lang="ja-JP" altLang="en-US" sz="1000"/>
                        <a:t>攻撃（壊）</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2454095690"/>
                  </a:ext>
                </a:extLst>
              </a:tr>
              <a:tr h="0">
                <a:tc vMerge="1">
                  <a:txBody>
                    <a:bodyPr/>
                    <a:lstStyle/>
                    <a:p>
                      <a:endParaRPr kumimoji="1" lang="ja-JP" altLang="en-US" sz="1000"/>
                    </a:p>
                  </a:txBody>
                  <a:tcPr anchor="ctr"/>
                </a:tc>
                <a:tc>
                  <a:txBody>
                    <a:bodyPr/>
                    <a:lstStyle/>
                    <a:p>
                      <a:r>
                        <a:rPr kumimoji="1" lang="ja-JP" altLang="en-US" sz="1000"/>
                        <a:t>回復系</a:t>
                      </a:r>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0</a:t>
                      </a:r>
                      <a:endParaRPr kumimoji="1" lang="ja-JP" altLang="en-US" sz="1000"/>
                    </a:p>
                  </a:txBody>
                  <a:tcPr anchor="ctr"/>
                </a:tc>
                <a:extLst>
                  <a:ext uri="{0D108BD9-81ED-4DB2-BD59-A6C34878D82A}">
                    <a16:rowId xmlns:a16="http://schemas.microsoft.com/office/drawing/2014/main" val="2394118888"/>
                  </a:ext>
                </a:extLst>
              </a:tr>
              <a:tr h="0">
                <a:tc vMerge="1">
                  <a:txBody>
                    <a:bodyPr/>
                    <a:lstStyle/>
                    <a:p>
                      <a:endParaRPr kumimoji="1" lang="ja-JP" altLang="en-US"/>
                    </a:p>
                  </a:txBody>
                  <a:tcPr/>
                </a:tc>
                <a:tc>
                  <a:txBody>
                    <a:bodyPr/>
                    <a:lstStyle/>
                    <a:p>
                      <a:r>
                        <a:rPr kumimoji="1" lang="ja-JP" altLang="en-US" sz="1000"/>
                        <a:t>解除系</a:t>
                      </a:r>
                    </a:p>
                  </a:txBody>
                  <a:tcPr anchor="ctr"/>
                </a:tc>
                <a:tc gridSpan="3">
                  <a:txBody>
                    <a:bodyPr/>
                    <a:lstStyle/>
                    <a:p>
                      <a:pPr algn="r"/>
                      <a:r>
                        <a:rPr kumimoji="1" lang="en-US" altLang="ja-JP" sz="1000"/>
                        <a:t>1</a:t>
                      </a:r>
                      <a:endParaRPr kumimoji="1" lang="ja-JP" altLang="en-US" sz="1000"/>
                    </a:p>
                  </a:txBody>
                  <a:tcPr anchor="ctr"/>
                </a:tc>
                <a:tc hMerge="1">
                  <a:txBody>
                    <a:bodyPr/>
                    <a:lstStyle/>
                    <a:p>
                      <a:pPr algn="r"/>
                      <a:endParaRPr kumimoji="1" lang="ja-JP" altLang="en-US" sz="1000"/>
                    </a:p>
                  </a:txBody>
                  <a:tcPr anchor="ctr"/>
                </a:tc>
                <a:tc hMerge="1">
                  <a:txBody>
                    <a:bodyPr/>
                    <a:lstStyle/>
                    <a:p>
                      <a:pPr algn="r"/>
                      <a:endParaRPr kumimoji="1" lang="ja-JP" altLang="en-US" sz="1000"/>
                    </a:p>
                  </a:txBody>
                  <a:tcPr anchor="ctr"/>
                </a:tc>
                <a:extLst>
                  <a:ext uri="{0D108BD9-81ED-4DB2-BD59-A6C34878D82A}">
                    <a16:rowId xmlns:a16="http://schemas.microsoft.com/office/drawing/2014/main" val="1339035911"/>
                  </a:ext>
                </a:extLst>
              </a:tr>
              <a:tr h="0">
                <a:tc vMerge="1">
                  <a:txBody>
                    <a:bodyPr/>
                    <a:lstStyle/>
                    <a:p>
                      <a:endParaRPr kumimoji="1" lang="ja-JP" altLang="en-US" sz="1000"/>
                    </a:p>
                  </a:txBody>
                  <a:tcPr anchor="ctr"/>
                </a:tc>
                <a:tc>
                  <a:txBody>
                    <a:bodyPr/>
                    <a:lstStyle/>
                    <a:p>
                      <a:r>
                        <a:rPr kumimoji="1" lang="ja-JP" altLang="en-US" sz="1000"/>
                        <a:t>バフ系</a:t>
                      </a:r>
                    </a:p>
                  </a:txBody>
                  <a:tcPr anchor="ctr"/>
                </a:tc>
                <a:tc gridSpan="3">
                  <a:txBody>
                    <a:bodyPr/>
                    <a:lstStyle/>
                    <a:p>
                      <a:pPr algn="r"/>
                      <a:r>
                        <a:rPr kumimoji="1" lang="en-US" altLang="ja-JP" sz="1000"/>
                        <a:t>1</a:t>
                      </a:r>
                      <a:endParaRPr kumimoji="1" lang="ja-JP" altLang="en-US" sz="1000"/>
                    </a:p>
                  </a:txBody>
                  <a:tcPr anchor="ctr"/>
                </a:tc>
                <a:tc hMerge="1">
                  <a:txBody>
                    <a:bodyPr/>
                    <a:lstStyle/>
                    <a:p>
                      <a:pPr algn="r"/>
                      <a:endParaRPr kumimoji="1" lang="ja-JP" altLang="en-US" sz="1000"/>
                    </a:p>
                  </a:txBody>
                  <a:tcPr anchor="ctr"/>
                </a:tc>
                <a:tc hMerge="1">
                  <a:txBody>
                    <a:bodyPr/>
                    <a:lstStyle/>
                    <a:p>
                      <a:pPr algn="r"/>
                      <a:endParaRPr kumimoji="1" lang="ja-JP" altLang="en-US" sz="1000"/>
                    </a:p>
                  </a:txBody>
                  <a:tcPr anchor="ctr"/>
                </a:tc>
                <a:extLst>
                  <a:ext uri="{0D108BD9-81ED-4DB2-BD59-A6C34878D82A}">
                    <a16:rowId xmlns:a16="http://schemas.microsoft.com/office/drawing/2014/main" val="4032490028"/>
                  </a:ext>
                </a:extLst>
              </a:tr>
              <a:tr h="0">
                <a:tc vMerge="1">
                  <a:txBody>
                    <a:bodyPr/>
                    <a:lstStyle/>
                    <a:p>
                      <a:endParaRPr kumimoji="1" lang="ja-JP" altLang="en-US" sz="1000"/>
                    </a:p>
                  </a:txBody>
                  <a:tcPr anchor="ctr"/>
                </a:tc>
                <a:tc>
                  <a:txBody>
                    <a:bodyPr/>
                    <a:lstStyle/>
                    <a:p>
                      <a:r>
                        <a:rPr kumimoji="1" lang="ja-JP" altLang="en-US" sz="1000"/>
                        <a:t>デバフ系</a:t>
                      </a:r>
                    </a:p>
                  </a:txBody>
                  <a:tcPr anchor="ctr"/>
                </a:tc>
                <a:tc gridSpan="3">
                  <a:txBody>
                    <a:bodyPr/>
                    <a:lstStyle/>
                    <a:p>
                      <a:pPr algn="r"/>
                      <a:r>
                        <a:rPr kumimoji="1" lang="en-US" altLang="ja-JP" sz="1000"/>
                        <a:t>1</a:t>
                      </a:r>
                      <a:endParaRPr kumimoji="1" lang="ja-JP" altLang="en-US" sz="1000"/>
                    </a:p>
                  </a:txBody>
                  <a:tcPr anchor="ctr"/>
                </a:tc>
                <a:tc hMerge="1">
                  <a:txBody>
                    <a:bodyPr/>
                    <a:lstStyle/>
                    <a:p>
                      <a:pPr algn="r"/>
                      <a:endParaRPr kumimoji="1" lang="ja-JP" altLang="en-US" sz="1000"/>
                    </a:p>
                  </a:txBody>
                  <a:tcPr anchor="ctr"/>
                </a:tc>
                <a:tc hMerge="1">
                  <a:txBody>
                    <a:bodyPr/>
                    <a:lstStyle/>
                    <a:p>
                      <a:pPr algn="r"/>
                      <a:endParaRPr kumimoji="1" lang="ja-JP" altLang="en-US" sz="1000"/>
                    </a:p>
                  </a:txBody>
                  <a:tcPr anchor="ctr"/>
                </a:tc>
                <a:extLst>
                  <a:ext uri="{0D108BD9-81ED-4DB2-BD59-A6C34878D82A}">
                    <a16:rowId xmlns:a16="http://schemas.microsoft.com/office/drawing/2014/main" val="3233887497"/>
                  </a:ext>
                </a:extLst>
              </a:tr>
              <a:tr h="0">
                <a:tc rowSpan="5">
                  <a:txBody>
                    <a:bodyPr/>
                    <a:lstStyle/>
                    <a:p>
                      <a:r>
                        <a:rPr kumimoji="1" lang="ja-JP" altLang="en-US" sz="1000"/>
                        <a:t>★３</a:t>
                      </a:r>
                    </a:p>
                  </a:txBody>
                  <a:tcPr/>
                </a:tc>
                <a:tc>
                  <a:txBody>
                    <a:bodyPr/>
                    <a:lstStyle/>
                    <a:p>
                      <a:r>
                        <a:rPr kumimoji="1" lang="ja-JP" altLang="en-US" sz="1000"/>
                        <a:t>ヘルメット</a:t>
                      </a:r>
                    </a:p>
                  </a:txBody>
                  <a:tcPr anchor="ctr"/>
                </a:tc>
                <a:tc>
                  <a:txBody>
                    <a:bodyPr/>
                    <a:lstStyle/>
                    <a:p>
                      <a:pPr algn="r"/>
                      <a:r>
                        <a:rPr kumimoji="1" lang="en-US" altLang="ja-JP" sz="1000"/>
                        <a:t>0</a:t>
                      </a:r>
                      <a:endParaRPr kumimoji="1" lang="ja-JP" altLang="en-US" sz="1000"/>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020003865"/>
                  </a:ext>
                </a:extLst>
              </a:tr>
              <a:tr h="0">
                <a:tc vMerge="1">
                  <a:txBody>
                    <a:bodyPr/>
                    <a:lstStyle/>
                    <a:p>
                      <a:endParaRPr kumimoji="1" lang="ja-JP" altLang="en-US"/>
                    </a:p>
                  </a:txBody>
                  <a:tcPr/>
                </a:tc>
                <a:tc>
                  <a:txBody>
                    <a:bodyPr/>
                    <a:lstStyle/>
                    <a:p>
                      <a:r>
                        <a:rPr kumimoji="1" lang="ja-JP" altLang="en-US" sz="1000"/>
                        <a:t>グローブ</a:t>
                      </a:r>
                    </a:p>
                  </a:txBody>
                  <a:tcPr anchor="ctr"/>
                </a:tc>
                <a:tc>
                  <a:txBody>
                    <a:bodyPr/>
                    <a:lstStyle/>
                    <a:p>
                      <a:pPr algn="r"/>
                      <a:r>
                        <a:rPr kumimoji="1" lang="en-US" altLang="ja-JP" sz="1000"/>
                        <a:t>0</a:t>
                      </a:r>
                      <a:endParaRPr kumimoji="1" lang="ja-JP" altLang="en-US" sz="1000"/>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2018635020"/>
                  </a:ext>
                </a:extLst>
              </a:tr>
              <a:tr h="0">
                <a:tc vMerge="1">
                  <a:txBody>
                    <a:bodyPr/>
                    <a:lstStyle/>
                    <a:p>
                      <a:endParaRPr kumimoji="1" lang="ja-JP" altLang="en-US" sz="1000"/>
                    </a:p>
                  </a:txBody>
                  <a:tcPr/>
                </a:tc>
                <a:tc>
                  <a:txBody>
                    <a:bodyPr/>
                    <a:lstStyle/>
                    <a:p>
                      <a:r>
                        <a:rPr kumimoji="1" lang="ja-JP" altLang="en-US" sz="1000"/>
                        <a:t>スティック</a:t>
                      </a:r>
                    </a:p>
                  </a:txBody>
                  <a:tcPr anchor="ctr"/>
                </a:tc>
                <a:tc>
                  <a:txBody>
                    <a:bodyPr/>
                    <a:lstStyle/>
                    <a:p>
                      <a:pPr algn="r"/>
                      <a:r>
                        <a:rPr kumimoji="1" lang="en-US" altLang="ja-JP" sz="1000"/>
                        <a:t>0</a:t>
                      </a:r>
                      <a:endParaRPr kumimoji="1" lang="ja-JP" altLang="en-US" sz="1000"/>
                    </a:p>
                  </a:txBody>
                  <a:tcPr anchor="ctr"/>
                </a:tc>
                <a:tc>
                  <a:txBody>
                    <a:bodyPr/>
                    <a:lstStyle/>
                    <a:p>
                      <a:pPr algn="r"/>
                      <a:r>
                        <a:rPr kumimoji="1" lang="en-US" altLang="ja-JP" sz="1000"/>
                        <a:t>1</a:t>
                      </a:r>
                      <a:endParaRPr kumimoji="1" lang="ja-JP" altLang="en-US" sz="1000"/>
                    </a:p>
                  </a:txBody>
                  <a:tcPr anchor="ctr"/>
                </a:tc>
                <a:tc>
                  <a:txBody>
                    <a:bodyPr/>
                    <a:lstStyle/>
                    <a:p>
                      <a:pPr algn="r"/>
                      <a:r>
                        <a:rPr kumimoji="1" lang="en-US" altLang="ja-JP" sz="1000"/>
                        <a:t>1</a:t>
                      </a:r>
                      <a:endParaRPr kumimoji="1" lang="ja-JP" altLang="en-US" sz="1000"/>
                    </a:p>
                  </a:txBody>
                  <a:tcPr anchor="ctr"/>
                </a:tc>
                <a:extLst>
                  <a:ext uri="{0D108BD9-81ED-4DB2-BD59-A6C34878D82A}">
                    <a16:rowId xmlns:a16="http://schemas.microsoft.com/office/drawing/2014/main" val="3074224392"/>
                  </a:ext>
                </a:extLst>
              </a:tr>
              <a:tr h="0">
                <a:tc vMerge="1">
                  <a:txBody>
                    <a:bodyPr/>
                    <a:lstStyle/>
                    <a:p>
                      <a:endParaRPr kumimoji="1" lang="ja-JP" altLang="en-US" sz="1000"/>
                    </a:p>
                  </a:txBody>
                  <a:tcPr/>
                </a:tc>
                <a:tc>
                  <a:txBody>
                    <a:bodyPr/>
                    <a:lstStyle/>
                    <a:p>
                      <a:r>
                        <a:rPr kumimoji="1" lang="ja-JP" altLang="en-US" sz="1000"/>
                        <a:t>据え置き（バフ）</a:t>
                      </a:r>
                      <a:endParaRPr kumimoji="1" lang="en-US" altLang="ja-JP" sz="1000"/>
                    </a:p>
                  </a:txBody>
                  <a:tcPr anchor="ctr"/>
                </a:tc>
                <a:tc gridSpan="3">
                  <a:txBody>
                    <a:bodyPr/>
                    <a:lstStyle/>
                    <a:p>
                      <a:pPr algn="r"/>
                      <a:r>
                        <a:rPr kumimoji="1" lang="en-US" altLang="ja-JP" sz="1000"/>
                        <a:t>1</a:t>
                      </a:r>
                      <a:endParaRPr kumimoji="1" lang="ja-JP" altLang="en-US" sz="1000"/>
                    </a:p>
                  </a:txBody>
                  <a:tcPr anchor="ctr"/>
                </a:tc>
                <a:tc hMerge="1">
                  <a:txBody>
                    <a:bodyPr/>
                    <a:lstStyle/>
                    <a:p>
                      <a:pPr algn="r"/>
                      <a:endParaRPr kumimoji="1" lang="ja-JP" altLang="en-US" sz="1000"/>
                    </a:p>
                  </a:txBody>
                  <a:tcPr anchor="ctr"/>
                </a:tc>
                <a:tc hMerge="1">
                  <a:txBody>
                    <a:bodyPr/>
                    <a:lstStyle/>
                    <a:p>
                      <a:pPr algn="r"/>
                      <a:endParaRPr kumimoji="1" lang="ja-JP" altLang="en-US" sz="1000"/>
                    </a:p>
                  </a:txBody>
                  <a:tcPr anchor="ctr"/>
                </a:tc>
                <a:extLst>
                  <a:ext uri="{0D108BD9-81ED-4DB2-BD59-A6C34878D82A}">
                    <a16:rowId xmlns:a16="http://schemas.microsoft.com/office/drawing/2014/main" val="2851371790"/>
                  </a:ext>
                </a:extLst>
              </a:tr>
              <a:tr h="0">
                <a:tc vMerge="1">
                  <a:txBody>
                    <a:bodyPr/>
                    <a:lstStyle/>
                    <a:p>
                      <a:endParaRPr kumimoji="1" lang="ja-JP" altLang="en-US" sz="1000"/>
                    </a:p>
                  </a:txBody>
                  <a:tcPr/>
                </a:tc>
                <a:tc>
                  <a:txBody>
                    <a:bodyPr/>
                    <a:lstStyle/>
                    <a:p>
                      <a:r>
                        <a:rPr kumimoji="1" lang="ja-JP" altLang="en-US" sz="1000"/>
                        <a:t>据え置き（デバフ）</a:t>
                      </a:r>
                    </a:p>
                  </a:txBody>
                  <a:tcPr anchor="ctr"/>
                </a:tc>
                <a:tc gridSpan="3">
                  <a:txBody>
                    <a:bodyPr/>
                    <a:lstStyle/>
                    <a:p>
                      <a:pPr algn="r"/>
                      <a:r>
                        <a:rPr kumimoji="1" lang="en-US" altLang="ja-JP" sz="1000"/>
                        <a:t>1</a:t>
                      </a:r>
                      <a:endParaRPr kumimoji="1" lang="ja-JP" altLang="en-US" sz="1000"/>
                    </a:p>
                  </a:txBody>
                  <a:tcPr anchor="ctr"/>
                </a:tc>
                <a:tc hMerge="1">
                  <a:txBody>
                    <a:bodyPr/>
                    <a:lstStyle/>
                    <a:p>
                      <a:pPr algn="r"/>
                      <a:endParaRPr kumimoji="1" lang="ja-JP" altLang="en-US" sz="1000"/>
                    </a:p>
                  </a:txBody>
                  <a:tcPr anchor="ctr"/>
                </a:tc>
                <a:tc hMerge="1">
                  <a:txBody>
                    <a:bodyPr/>
                    <a:lstStyle/>
                    <a:p>
                      <a:pPr algn="r"/>
                      <a:endParaRPr kumimoji="1" lang="ja-JP" altLang="en-US" sz="1000"/>
                    </a:p>
                  </a:txBody>
                  <a:tcPr anchor="ctr"/>
                </a:tc>
                <a:extLst>
                  <a:ext uri="{0D108BD9-81ED-4DB2-BD59-A6C34878D82A}">
                    <a16:rowId xmlns:a16="http://schemas.microsoft.com/office/drawing/2014/main" val="4280476153"/>
                  </a:ext>
                </a:extLst>
              </a:tr>
              <a:tr h="0">
                <a:tc gridSpan="2">
                  <a:txBody>
                    <a:bodyPr/>
                    <a:lstStyle/>
                    <a:p>
                      <a:pPr algn="r"/>
                      <a:r>
                        <a:rPr kumimoji="1" lang="ja-JP" altLang="en-US" sz="1000" b="1"/>
                        <a:t>総計</a:t>
                      </a:r>
                    </a:p>
                  </a:txBody>
                  <a:tcPr/>
                </a:tc>
                <a:tc hMerge="1">
                  <a:txBody>
                    <a:bodyPr/>
                    <a:lstStyle/>
                    <a:p>
                      <a:endParaRPr kumimoji="1" lang="ja-JP" altLang="en-US"/>
                    </a:p>
                  </a:txBody>
                  <a:tcPr/>
                </a:tc>
                <a:tc gridSpan="3">
                  <a:txBody>
                    <a:bodyPr/>
                    <a:lstStyle/>
                    <a:p>
                      <a:pPr algn="r"/>
                      <a:r>
                        <a:rPr kumimoji="1" lang="en-US" altLang="ja-JP" sz="1000" b="1"/>
                        <a:t>25</a:t>
                      </a:r>
                      <a:endParaRPr kumimoji="1" lang="ja-JP" altLang="en-US" sz="1000" b="1"/>
                    </a:p>
                  </a:txBody>
                  <a:tcPr anchor="ctr"/>
                </a:tc>
                <a:tc hMerge="1">
                  <a:txBody>
                    <a:bodyPr/>
                    <a:lstStyle/>
                    <a:p>
                      <a:pPr algn="r"/>
                      <a:endParaRPr kumimoji="1" lang="ja-JP" altLang="en-US" sz="1000" b="1"/>
                    </a:p>
                  </a:txBody>
                  <a:tcPr anchor="ctr"/>
                </a:tc>
                <a:tc hMerge="1">
                  <a:txBody>
                    <a:bodyPr/>
                    <a:lstStyle/>
                    <a:p>
                      <a:pPr algn="r"/>
                      <a:endParaRPr kumimoji="1" lang="ja-JP" altLang="en-US" sz="1000" b="1"/>
                    </a:p>
                  </a:txBody>
                  <a:tcPr anchor="ctr"/>
                </a:tc>
                <a:extLst>
                  <a:ext uri="{0D108BD9-81ED-4DB2-BD59-A6C34878D82A}">
                    <a16:rowId xmlns:a16="http://schemas.microsoft.com/office/drawing/2014/main" val="1726550889"/>
                  </a:ext>
                </a:extLst>
              </a:tr>
            </a:tbl>
          </a:graphicData>
        </a:graphic>
      </p:graphicFrame>
      <p:sp>
        <p:nvSpPr>
          <p:cNvPr id="13" name="四角形: 角を丸くする 12">
            <a:extLst>
              <a:ext uri="{FF2B5EF4-FFF2-40B4-BE49-F238E27FC236}">
                <a16:creationId xmlns:a16="http://schemas.microsoft.com/office/drawing/2014/main" id="{0FE71E76-372A-4A95-B51A-20539394C2E8}"/>
              </a:ext>
            </a:extLst>
          </p:cNvPr>
          <p:cNvSpPr/>
          <p:nvPr/>
        </p:nvSpPr>
        <p:spPr>
          <a:xfrm>
            <a:off x="345233" y="538799"/>
            <a:ext cx="8383348" cy="5954074"/>
          </a:xfrm>
          <a:prstGeom prst="roundRect">
            <a:avLst>
              <a:gd name="adj" fmla="val 5697"/>
            </a:avLst>
          </a:prstGeom>
          <a:solidFill>
            <a:schemeClr val="tx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すいません。</a:t>
            </a:r>
            <a:endParaRPr kumimoji="1" lang="en-US" altLang="ja-JP"/>
          </a:p>
          <a:p>
            <a:pPr algn="ctr"/>
            <a:r>
              <a:rPr kumimoji="1" lang="ja-JP" altLang="en-US"/>
              <a:t>まだ練り直します。</a:t>
            </a:r>
          </a:p>
        </p:txBody>
      </p:sp>
    </p:spTree>
    <p:extLst>
      <p:ext uri="{BB962C8B-B14F-4D97-AF65-F5344CB8AC3E}">
        <p14:creationId xmlns:p14="http://schemas.microsoft.com/office/powerpoint/2010/main" val="34384393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D8E2F889-E5A5-4446-8C7F-4C464B8D8B0A}"/>
              </a:ext>
            </a:extLst>
          </p:cNvPr>
          <p:cNvSpPr>
            <a:spLocks noGrp="1"/>
          </p:cNvSpPr>
          <p:nvPr>
            <p:ph type="ftr" sz="quarter" idx="11"/>
          </p:nvPr>
        </p:nvSpPr>
        <p:spPr/>
        <p:txBody>
          <a:bodyPr/>
          <a:lstStyle/>
          <a:p>
            <a:r>
              <a:rPr kumimoji="1" lang="en-US" altLang="ja-JP"/>
              <a:t>CONFIDENTIAL</a:t>
            </a:r>
            <a:endParaRPr kumimoji="1" lang="ja-JP" altLang="en-US"/>
          </a:p>
        </p:txBody>
      </p:sp>
      <p:sp>
        <p:nvSpPr>
          <p:cNvPr id="5" name="スライド番号プレースホルダー 4">
            <a:extLst>
              <a:ext uri="{FF2B5EF4-FFF2-40B4-BE49-F238E27FC236}">
                <a16:creationId xmlns:a16="http://schemas.microsoft.com/office/drawing/2014/main" id="{C8234EE2-9983-4379-92B0-E94B92246FBB}"/>
              </a:ext>
            </a:extLst>
          </p:cNvPr>
          <p:cNvSpPr>
            <a:spLocks noGrp="1"/>
          </p:cNvSpPr>
          <p:nvPr>
            <p:ph type="sldNum" sz="quarter" idx="12"/>
          </p:nvPr>
        </p:nvSpPr>
        <p:spPr/>
        <p:txBody>
          <a:bodyPr/>
          <a:lstStyle/>
          <a:p>
            <a:fld id="{A1D1B427-6BB8-45E6-A1F2-9E04AE67DC91}" type="slidenum">
              <a:rPr kumimoji="1" lang="ja-JP" altLang="en-US" smtClean="0"/>
              <a:t>27</a:t>
            </a:fld>
            <a:endParaRPr kumimoji="1" lang="ja-JP" altLang="en-US"/>
          </a:p>
        </p:txBody>
      </p:sp>
      <p:sp>
        <p:nvSpPr>
          <p:cNvPr id="6" name="テキスト ボックス 5">
            <a:extLst>
              <a:ext uri="{FF2B5EF4-FFF2-40B4-BE49-F238E27FC236}">
                <a16:creationId xmlns:a16="http://schemas.microsoft.com/office/drawing/2014/main" id="{01BA2DCD-5FF5-42B6-86E5-A3AD69E58238}"/>
              </a:ext>
            </a:extLst>
          </p:cNvPr>
          <p:cNvSpPr txBox="1"/>
          <p:nvPr/>
        </p:nvSpPr>
        <p:spPr>
          <a:xfrm>
            <a:off x="17674" y="108237"/>
            <a:ext cx="1515158" cy="307777"/>
          </a:xfrm>
          <a:prstGeom prst="rect">
            <a:avLst/>
          </a:prstGeom>
          <a:noFill/>
        </p:spPr>
        <p:txBody>
          <a:bodyPr wrap="none" rtlCol="0">
            <a:spAutoFit/>
          </a:bodyPr>
          <a:lstStyle/>
          <a:p>
            <a:r>
              <a:rPr kumimoji="1" lang="ja-JP" altLang="en-US" sz="1400" b="1" dirty="0">
                <a:latin typeface="+mn-ea"/>
              </a:rPr>
              <a:t>■</a:t>
            </a:r>
            <a:r>
              <a:rPr kumimoji="1" lang="en-US" altLang="ja-JP" sz="1400" b="1" dirty="0">
                <a:latin typeface="+mn-ea"/>
              </a:rPr>
              <a:t>TR</a:t>
            </a:r>
            <a:r>
              <a:rPr kumimoji="1" lang="ja-JP" altLang="en-US" sz="1400" b="1" dirty="0">
                <a:latin typeface="+mn-ea"/>
              </a:rPr>
              <a:t>カード絵柄</a:t>
            </a:r>
          </a:p>
        </p:txBody>
      </p:sp>
      <p:sp>
        <p:nvSpPr>
          <p:cNvPr id="7" name="テキスト ボックス 6">
            <a:extLst>
              <a:ext uri="{FF2B5EF4-FFF2-40B4-BE49-F238E27FC236}">
                <a16:creationId xmlns:a16="http://schemas.microsoft.com/office/drawing/2014/main" id="{A7ED630A-56AB-448E-BACE-74958B763DC0}"/>
              </a:ext>
            </a:extLst>
          </p:cNvPr>
          <p:cNvSpPr txBox="1"/>
          <p:nvPr/>
        </p:nvSpPr>
        <p:spPr>
          <a:xfrm>
            <a:off x="414965" y="559904"/>
            <a:ext cx="3775393" cy="4955203"/>
          </a:xfrm>
          <a:prstGeom prst="rect">
            <a:avLst/>
          </a:prstGeom>
          <a:noFill/>
        </p:spPr>
        <p:txBody>
          <a:bodyPr wrap="none" rtlCol="0">
            <a:spAutoFit/>
          </a:bodyPr>
          <a:lstStyle/>
          <a:p>
            <a:r>
              <a:rPr kumimoji="1" lang="ja-JP" altLang="en-US" sz="1400" b="1" dirty="0"/>
              <a:t>●デザイン</a:t>
            </a:r>
            <a:endParaRPr kumimoji="1" lang="en-US" altLang="ja-JP" sz="1400" b="1" dirty="0">
              <a:solidFill>
                <a:srgbClr val="FF0000"/>
              </a:solidFill>
            </a:endParaRPr>
          </a:p>
          <a:p>
            <a:endParaRPr kumimoji="1" lang="en-US" altLang="ja-JP" sz="800" dirty="0"/>
          </a:p>
          <a:p>
            <a:r>
              <a:rPr kumimoji="1" lang="ja-JP" altLang="en-US" sz="800" dirty="0"/>
              <a:t>　下記パラメータを含めたアイコンにする。</a:t>
            </a:r>
            <a:endParaRPr kumimoji="1" lang="en-US" altLang="ja-JP" sz="800" dirty="0"/>
          </a:p>
          <a:p>
            <a:r>
              <a:rPr kumimoji="1" lang="ja-JP" altLang="en-US" sz="800" dirty="0"/>
              <a:t>　①</a:t>
            </a:r>
            <a:r>
              <a:rPr kumimoji="1" lang="ja-JP" altLang="en-US" sz="800" b="1" dirty="0"/>
              <a:t>攻撃・回復示唆</a:t>
            </a:r>
            <a:endParaRPr kumimoji="1" lang="en-US" altLang="ja-JP" sz="800" b="1" dirty="0"/>
          </a:p>
          <a:p>
            <a:r>
              <a:rPr kumimoji="1" lang="ja-JP" altLang="en-US" sz="800" b="1" dirty="0"/>
              <a:t>　②属性アイコン</a:t>
            </a:r>
            <a:endParaRPr kumimoji="1" lang="en-US" altLang="ja-JP" sz="800" b="1" dirty="0"/>
          </a:p>
          <a:p>
            <a:r>
              <a:rPr kumimoji="1" lang="ja-JP" altLang="en-US" sz="800" b="1" dirty="0"/>
              <a:t>　③レアリティフレーム</a:t>
            </a:r>
            <a:endParaRPr kumimoji="1" lang="en-US" altLang="ja-JP" sz="800" b="1" dirty="0"/>
          </a:p>
          <a:p>
            <a:r>
              <a:rPr kumimoji="1" lang="ja-JP" altLang="en-US" sz="800" dirty="0"/>
              <a:t>　詳細な配置などについてはデザイン次第で変更して問題ありません。</a:t>
            </a:r>
            <a:endParaRPr kumimoji="1" lang="en-US" altLang="ja-JP" sz="800" dirty="0"/>
          </a:p>
          <a:p>
            <a:r>
              <a:rPr kumimoji="1" lang="ja-JP" altLang="en-US" sz="800" dirty="0"/>
              <a:t>　（★を横並びにするしない、属性に攻撃・回復示唆を重ねる重ねないなど）</a:t>
            </a:r>
            <a:endParaRPr kumimoji="1" lang="en-US" altLang="ja-JP" sz="800" dirty="0"/>
          </a:p>
          <a:p>
            <a:r>
              <a:rPr kumimoji="1" lang="ja-JP" altLang="en-US" sz="800" dirty="0"/>
              <a:t>　</a:t>
            </a:r>
            <a:endParaRPr kumimoji="1" lang="en-US" altLang="ja-JP" sz="1400" b="1" dirty="0">
              <a:solidFill>
                <a:srgbClr val="FF0000"/>
              </a:solidFill>
            </a:endParaRPr>
          </a:p>
          <a:p>
            <a:r>
              <a:rPr kumimoji="1" lang="ja-JP" altLang="en-US" sz="1400" b="1" dirty="0">
                <a:solidFill>
                  <a:srgbClr val="FF0000"/>
                </a:solidFill>
              </a:rPr>
              <a:t>　</a:t>
            </a:r>
            <a:r>
              <a:rPr kumimoji="1" lang="ja-JP" altLang="en-US" sz="800" b="1" dirty="0"/>
              <a:t>掲載パラメータ</a:t>
            </a:r>
            <a:endParaRPr kumimoji="1" lang="en-US" altLang="ja-JP" sz="800" b="1" dirty="0"/>
          </a:p>
          <a:p>
            <a:endParaRPr kumimoji="1" lang="en-US" altLang="ja-JP" sz="800" b="1" dirty="0"/>
          </a:p>
          <a:p>
            <a:r>
              <a:rPr kumimoji="1" lang="ja-JP" altLang="en-US" sz="800" b="1" dirty="0"/>
              <a:t>　　</a:t>
            </a:r>
            <a:r>
              <a:rPr kumimoji="1" lang="ja-JP" altLang="en-US" sz="800" dirty="0"/>
              <a:t>・レアリティフレーム</a:t>
            </a:r>
            <a:endParaRPr kumimoji="1" lang="en-US" altLang="ja-JP" sz="800" dirty="0"/>
          </a:p>
          <a:p>
            <a:r>
              <a:rPr kumimoji="1" lang="ja-JP" altLang="en-US" sz="800" dirty="0"/>
              <a:t>　　　★ ～ ★★★★★</a:t>
            </a:r>
            <a:endParaRPr kumimoji="1" lang="en-US" altLang="ja-JP" sz="800" dirty="0"/>
          </a:p>
          <a:p>
            <a:r>
              <a:rPr kumimoji="1" lang="ja-JP" altLang="en-US" sz="800" dirty="0"/>
              <a:t>　　　上位レア毎に</a:t>
            </a:r>
            <a:r>
              <a:rPr kumimoji="1" lang="ja-JP" altLang="en-US" sz="800" b="1" dirty="0"/>
              <a:t>色</a:t>
            </a:r>
            <a:r>
              <a:rPr kumimoji="1" lang="ja-JP" altLang="en-US" sz="800" dirty="0"/>
              <a:t>と</a:t>
            </a:r>
            <a:r>
              <a:rPr kumimoji="1" lang="ja-JP" altLang="en-US" sz="800" b="1" dirty="0"/>
              <a:t>フレーム</a:t>
            </a:r>
            <a:r>
              <a:rPr kumimoji="1" lang="ja-JP" altLang="en-US" sz="800" dirty="0"/>
              <a:t>豪華なデザインにする。</a:t>
            </a:r>
            <a:endParaRPr kumimoji="1" lang="en-US" altLang="ja-JP" sz="800" dirty="0"/>
          </a:p>
          <a:p>
            <a:r>
              <a:rPr kumimoji="1" lang="ja-JP" altLang="en-US" sz="800" dirty="0"/>
              <a:t>　　　白 ＜ 銅 ＜ 銀 ＜ 金 ＜ 虹</a:t>
            </a:r>
            <a:endParaRPr kumimoji="1" lang="en-US" altLang="ja-JP" sz="800" dirty="0"/>
          </a:p>
          <a:p>
            <a:endParaRPr kumimoji="1" lang="en-US" altLang="ja-JP" sz="800" dirty="0"/>
          </a:p>
          <a:p>
            <a:endParaRPr kumimoji="1" lang="en-US" altLang="ja-JP" sz="800" dirty="0"/>
          </a:p>
          <a:p>
            <a:r>
              <a:rPr kumimoji="1" lang="ja-JP" altLang="en-US" sz="800" dirty="0"/>
              <a:t>　　・属性のイメージ</a:t>
            </a:r>
            <a:endParaRPr kumimoji="1" lang="en-US" altLang="ja-JP" sz="800" dirty="0"/>
          </a:p>
          <a:p>
            <a:r>
              <a:rPr kumimoji="1" lang="ja-JP" altLang="en-US" sz="800" dirty="0"/>
              <a:t>　　　</a:t>
            </a:r>
            <a:endParaRPr kumimoji="1" lang="en-US" altLang="ja-JP" sz="800" dirty="0"/>
          </a:p>
          <a:p>
            <a:endParaRPr kumimoji="1" lang="en-US" altLang="ja-JP" sz="800" dirty="0"/>
          </a:p>
          <a:p>
            <a:endParaRPr kumimoji="1" lang="en-US" altLang="ja-JP" sz="800" dirty="0"/>
          </a:p>
          <a:p>
            <a:r>
              <a:rPr kumimoji="1" lang="ja-JP" altLang="en-US" sz="800" dirty="0"/>
              <a:t>　　　迅：緑　自然豊かな流れるイメージ</a:t>
            </a:r>
            <a:endParaRPr kumimoji="1" lang="en-US" altLang="ja-JP" sz="800" dirty="0"/>
          </a:p>
          <a:p>
            <a:r>
              <a:rPr kumimoji="1" lang="ja-JP" altLang="en-US" sz="800" dirty="0"/>
              <a:t>　　　尖：赤　鋭く突きさすイメージ</a:t>
            </a:r>
            <a:endParaRPr kumimoji="1" lang="en-US" altLang="ja-JP" sz="800" dirty="0"/>
          </a:p>
          <a:p>
            <a:r>
              <a:rPr kumimoji="1" lang="ja-JP" altLang="en-US" sz="800" dirty="0"/>
              <a:t>　　　硬：青　どっしりと受け止めるイメージ　</a:t>
            </a:r>
            <a:endParaRPr kumimoji="1" lang="en-US" altLang="ja-JP" sz="800" dirty="0"/>
          </a:p>
          <a:p>
            <a:r>
              <a:rPr kumimoji="1" lang="ja-JP" altLang="en-US" sz="800" dirty="0"/>
              <a:t>　　　創：黄　神々しさ・光</a:t>
            </a:r>
            <a:endParaRPr kumimoji="1" lang="en-US" altLang="ja-JP" sz="800" dirty="0"/>
          </a:p>
          <a:p>
            <a:r>
              <a:rPr kumimoji="1" lang="ja-JP" altLang="en-US" sz="800" dirty="0"/>
              <a:t>　　　壊：紫　禍々しい・闇</a:t>
            </a:r>
            <a:endParaRPr kumimoji="1" lang="en-US" altLang="ja-JP" sz="800" dirty="0"/>
          </a:p>
          <a:p>
            <a:r>
              <a:rPr kumimoji="1" lang="ja-JP" altLang="en-US" sz="800" dirty="0"/>
              <a:t>　　　それぞれ左上スペース内に納まれば、大きさ・形は不問。</a:t>
            </a:r>
            <a:endParaRPr kumimoji="1" lang="en-US" altLang="ja-JP" sz="800" dirty="0"/>
          </a:p>
          <a:p>
            <a:endParaRPr kumimoji="1" lang="en-US" altLang="ja-JP" sz="800" dirty="0"/>
          </a:p>
          <a:p>
            <a:endParaRPr kumimoji="1" lang="en-US" altLang="ja-JP" sz="800" dirty="0"/>
          </a:p>
          <a:p>
            <a:r>
              <a:rPr kumimoji="1" lang="ja-JP" altLang="en-US" sz="800" dirty="0"/>
              <a:t>　　・攻撃 </a:t>
            </a:r>
            <a:r>
              <a:rPr kumimoji="1" lang="en-US" altLang="ja-JP" sz="800" dirty="0"/>
              <a:t>or</a:t>
            </a:r>
            <a:r>
              <a:rPr kumimoji="1" lang="ja-JP" altLang="en-US" sz="800" dirty="0"/>
              <a:t> 回復</a:t>
            </a:r>
            <a:endParaRPr kumimoji="1" lang="en-US" altLang="ja-JP" sz="800" dirty="0"/>
          </a:p>
          <a:p>
            <a:r>
              <a:rPr kumimoji="1" lang="ja-JP" altLang="en-US" sz="800" dirty="0"/>
              <a:t>　　　どちらのタイプであるかを示唆。</a:t>
            </a:r>
            <a:endParaRPr kumimoji="1" lang="en-US" altLang="ja-JP" sz="800" dirty="0"/>
          </a:p>
          <a:p>
            <a:r>
              <a:rPr kumimoji="1" lang="ja-JP" altLang="en-US" sz="800" dirty="0"/>
              <a:t>　　　色や形は範囲内に収まるようであれば不問。</a:t>
            </a:r>
            <a:endParaRPr kumimoji="1" lang="en-US" altLang="ja-JP" sz="800" dirty="0"/>
          </a:p>
          <a:p>
            <a:r>
              <a:rPr kumimoji="1" lang="ja-JP" altLang="en-US" sz="800" dirty="0"/>
              <a:t>　　　</a:t>
            </a:r>
            <a:endParaRPr kumimoji="1" lang="en-US" altLang="ja-JP" sz="800" dirty="0"/>
          </a:p>
          <a:p>
            <a:endParaRPr kumimoji="1" lang="en-US" altLang="ja-JP" sz="800" dirty="0"/>
          </a:p>
          <a:p>
            <a:endParaRPr kumimoji="1" lang="en-US" altLang="ja-JP" sz="800" dirty="0"/>
          </a:p>
          <a:p>
            <a:endParaRPr kumimoji="1" lang="en-US" altLang="ja-JP" sz="800" dirty="0"/>
          </a:p>
          <a:p>
            <a:r>
              <a:rPr kumimoji="1" lang="ja-JP" altLang="en-US" sz="800" dirty="0"/>
              <a:t>　　・右上、右下には、</a:t>
            </a:r>
            <a:r>
              <a:rPr kumimoji="1" lang="en-US" altLang="ja-JP" sz="800" dirty="0"/>
              <a:t>UI</a:t>
            </a:r>
            <a:r>
              <a:rPr kumimoji="1" lang="ja-JP" altLang="en-US" sz="800" dirty="0"/>
              <a:t>が載る可能性があるので</a:t>
            </a:r>
            <a:endParaRPr kumimoji="1" lang="en-US" altLang="ja-JP" sz="800" dirty="0"/>
          </a:p>
          <a:p>
            <a:r>
              <a:rPr kumimoji="1" lang="ja-JP" altLang="en-US" sz="800" dirty="0"/>
              <a:t>　　　可能限り、絵柄が中央にあるのが好ましい。</a:t>
            </a:r>
            <a:endParaRPr kumimoji="1" lang="en-US" altLang="ja-JP" sz="800" dirty="0"/>
          </a:p>
        </p:txBody>
      </p:sp>
      <p:sp>
        <p:nvSpPr>
          <p:cNvPr id="21" name="四角形: 角を丸くする 20">
            <a:extLst>
              <a:ext uri="{FF2B5EF4-FFF2-40B4-BE49-F238E27FC236}">
                <a16:creationId xmlns:a16="http://schemas.microsoft.com/office/drawing/2014/main" id="{59683328-7A55-42A3-B25A-2D2DE48FA0CA}"/>
              </a:ext>
            </a:extLst>
          </p:cNvPr>
          <p:cNvSpPr/>
          <p:nvPr/>
        </p:nvSpPr>
        <p:spPr>
          <a:xfrm>
            <a:off x="1295796" y="4756002"/>
            <a:ext cx="403304" cy="124676"/>
          </a:xfrm>
          <a:prstGeom prst="roundRect">
            <a:avLst>
              <a:gd name="adj" fmla="val 50000"/>
            </a:avLst>
          </a:prstGeom>
          <a:solidFill>
            <a:srgbClr val="FF99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700" dirty="0"/>
              <a:t>回復</a:t>
            </a:r>
          </a:p>
        </p:txBody>
      </p:sp>
      <p:sp>
        <p:nvSpPr>
          <p:cNvPr id="27" name="四角形: 角を丸くする 26">
            <a:extLst>
              <a:ext uri="{FF2B5EF4-FFF2-40B4-BE49-F238E27FC236}">
                <a16:creationId xmlns:a16="http://schemas.microsoft.com/office/drawing/2014/main" id="{F68C3B37-C09D-4CF0-BE9C-B625ED57B790}"/>
              </a:ext>
            </a:extLst>
          </p:cNvPr>
          <p:cNvSpPr/>
          <p:nvPr/>
        </p:nvSpPr>
        <p:spPr>
          <a:xfrm>
            <a:off x="848173" y="4756002"/>
            <a:ext cx="403304" cy="124676"/>
          </a:xfrm>
          <a:prstGeom prst="roundRect">
            <a:avLst>
              <a:gd name="adj" fmla="val 50000"/>
            </a:avLst>
          </a:prstGeom>
          <a:solidFill>
            <a:schemeClr val="accent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ja-JP" altLang="en-US" sz="700" dirty="0"/>
              <a:t>攻撃</a:t>
            </a:r>
          </a:p>
        </p:txBody>
      </p:sp>
      <p:grpSp>
        <p:nvGrpSpPr>
          <p:cNvPr id="45" name="グループ化 44">
            <a:extLst>
              <a:ext uri="{FF2B5EF4-FFF2-40B4-BE49-F238E27FC236}">
                <a16:creationId xmlns:a16="http://schemas.microsoft.com/office/drawing/2014/main" id="{0E7A4EBB-588E-4A69-8872-297E0E968B9E}"/>
              </a:ext>
            </a:extLst>
          </p:cNvPr>
          <p:cNvGrpSpPr/>
          <p:nvPr/>
        </p:nvGrpSpPr>
        <p:grpSpPr>
          <a:xfrm>
            <a:off x="775253" y="3005693"/>
            <a:ext cx="1881070" cy="299167"/>
            <a:chOff x="799572" y="2374708"/>
            <a:chExt cx="1881070" cy="299167"/>
          </a:xfrm>
        </p:grpSpPr>
        <p:pic>
          <p:nvPicPr>
            <p:cNvPr id="39" name="図 38">
              <a:extLst>
                <a:ext uri="{FF2B5EF4-FFF2-40B4-BE49-F238E27FC236}">
                  <a16:creationId xmlns:a16="http://schemas.microsoft.com/office/drawing/2014/main" id="{A53E62E8-A84F-49C5-B769-AD66A8D1B2CB}"/>
                </a:ext>
              </a:extLst>
            </p:cNvPr>
            <p:cNvPicPr>
              <a:picLocks noChangeAspect="1"/>
            </p:cNvPicPr>
            <p:nvPr/>
          </p:nvPicPr>
          <p:blipFill>
            <a:blip r:embed="rId2"/>
            <a:stretch>
              <a:fillRect/>
            </a:stretch>
          </p:blipFill>
          <p:spPr>
            <a:xfrm>
              <a:off x="1561968" y="2374709"/>
              <a:ext cx="296167" cy="274706"/>
            </a:xfrm>
            <a:prstGeom prst="rect">
              <a:avLst/>
            </a:prstGeom>
          </p:spPr>
        </p:pic>
        <p:pic>
          <p:nvPicPr>
            <p:cNvPr id="37" name="図 36">
              <a:extLst>
                <a:ext uri="{FF2B5EF4-FFF2-40B4-BE49-F238E27FC236}">
                  <a16:creationId xmlns:a16="http://schemas.microsoft.com/office/drawing/2014/main" id="{96102029-BB6D-4406-8D33-5D1DDF93C689}"/>
                </a:ext>
              </a:extLst>
            </p:cNvPr>
            <p:cNvPicPr>
              <a:picLocks noChangeAspect="1"/>
            </p:cNvPicPr>
            <p:nvPr/>
          </p:nvPicPr>
          <p:blipFill>
            <a:blip r:embed="rId3"/>
            <a:stretch>
              <a:fillRect/>
            </a:stretch>
          </p:blipFill>
          <p:spPr>
            <a:xfrm rot="16200000">
              <a:off x="1174819" y="2370174"/>
              <a:ext cx="267108" cy="276177"/>
            </a:xfrm>
            <a:prstGeom prst="rect">
              <a:avLst/>
            </a:prstGeom>
          </p:spPr>
        </p:pic>
        <p:pic>
          <p:nvPicPr>
            <p:cNvPr id="29" name="図 28">
              <a:extLst>
                <a:ext uri="{FF2B5EF4-FFF2-40B4-BE49-F238E27FC236}">
                  <a16:creationId xmlns:a16="http://schemas.microsoft.com/office/drawing/2014/main" id="{732936DF-D0EA-4AA8-929A-101BAD345A56}"/>
                </a:ext>
              </a:extLst>
            </p:cNvPr>
            <p:cNvPicPr>
              <a:picLocks noChangeAspect="1"/>
            </p:cNvPicPr>
            <p:nvPr/>
          </p:nvPicPr>
          <p:blipFill>
            <a:blip r:embed="rId4"/>
            <a:stretch>
              <a:fillRect/>
            </a:stretch>
          </p:blipFill>
          <p:spPr>
            <a:xfrm>
              <a:off x="799572" y="2377988"/>
              <a:ext cx="276762" cy="292180"/>
            </a:xfrm>
            <a:prstGeom prst="rect">
              <a:avLst/>
            </a:prstGeom>
          </p:spPr>
        </p:pic>
        <p:pic>
          <p:nvPicPr>
            <p:cNvPr id="30" name="図 29">
              <a:extLst>
                <a:ext uri="{FF2B5EF4-FFF2-40B4-BE49-F238E27FC236}">
                  <a16:creationId xmlns:a16="http://schemas.microsoft.com/office/drawing/2014/main" id="{7F40CAEE-90CD-4FBB-9AE6-CC9C015FFBD8}"/>
                </a:ext>
              </a:extLst>
            </p:cNvPr>
            <p:cNvPicPr>
              <a:picLocks noChangeAspect="1"/>
            </p:cNvPicPr>
            <p:nvPr/>
          </p:nvPicPr>
          <p:blipFill>
            <a:blip r:embed="rId5"/>
            <a:stretch>
              <a:fillRect/>
            </a:stretch>
          </p:blipFill>
          <p:spPr>
            <a:xfrm>
              <a:off x="825313" y="2377988"/>
              <a:ext cx="225280" cy="170212"/>
            </a:xfrm>
            <a:prstGeom prst="rect">
              <a:avLst/>
            </a:prstGeom>
          </p:spPr>
        </p:pic>
        <p:pic>
          <p:nvPicPr>
            <p:cNvPr id="32" name="図 31">
              <a:extLst>
                <a:ext uri="{FF2B5EF4-FFF2-40B4-BE49-F238E27FC236}">
                  <a16:creationId xmlns:a16="http://schemas.microsoft.com/office/drawing/2014/main" id="{5FD82744-2128-490F-BCE9-8FBD6AB9ADEB}"/>
                </a:ext>
              </a:extLst>
            </p:cNvPr>
            <p:cNvPicPr>
              <a:picLocks noChangeAspect="1"/>
            </p:cNvPicPr>
            <p:nvPr/>
          </p:nvPicPr>
          <p:blipFill>
            <a:blip r:embed="rId6"/>
            <a:stretch>
              <a:fillRect/>
            </a:stretch>
          </p:blipFill>
          <p:spPr>
            <a:xfrm rot="21317098">
              <a:off x="1207151" y="2434156"/>
              <a:ext cx="164081" cy="177475"/>
            </a:xfrm>
            <a:prstGeom prst="rect">
              <a:avLst/>
            </a:prstGeom>
          </p:spPr>
        </p:pic>
        <p:pic>
          <p:nvPicPr>
            <p:cNvPr id="34" name="図 33">
              <a:extLst>
                <a:ext uri="{FF2B5EF4-FFF2-40B4-BE49-F238E27FC236}">
                  <a16:creationId xmlns:a16="http://schemas.microsoft.com/office/drawing/2014/main" id="{A49ACA77-80E4-4F2D-ACFD-FD68DE1FDBF9}"/>
                </a:ext>
              </a:extLst>
            </p:cNvPr>
            <p:cNvPicPr>
              <a:picLocks noChangeAspect="1"/>
            </p:cNvPicPr>
            <p:nvPr/>
          </p:nvPicPr>
          <p:blipFill>
            <a:blip r:embed="rId7"/>
            <a:stretch>
              <a:fillRect/>
            </a:stretch>
          </p:blipFill>
          <p:spPr>
            <a:xfrm>
              <a:off x="1639827" y="2447482"/>
              <a:ext cx="140448" cy="130762"/>
            </a:xfrm>
            <a:prstGeom prst="rect">
              <a:avLst/>
            </a:prstGeom>
          </p:spPr>
        </p:pic>
        <p:pic>
          <p:nvPicPr>
            <p:cNvPr id="35" name="図 34">
              <a:extLst>
                <a:ext uri="{FF2B5EF4-FFF2-40B4-BE49-F238E27FC236}">
                  <a16:creationId xmlns:a16="http://schemas.microsoft.com/office/drawing/2014/main" id="{7F2996F6-6986-4766-A688-8119C51FF0AE}"/>
                </a:ext>
              </a:extLst>
            </p:cNvPr>
            <p:cNvPicPr>
              <a:picLocks noChangeAspect="1"/>
            </p:cNvPicPr>
            <p:nvPr/>
          </p:nvPicPr>
          <p:blipFill>
            <a:blip r:embed="rId8"/>
            <a:stretch>
              <a:fillRect/>
            </a:stretch>
          </p:blipFill>
          <p:spPr>
            <a:xfrm>
              <a:off x="1964748" y="2374709"/>
              <a:ext cx="309606" cy="292181"/>
            </a:xfrm>
            <a:prstGeom prst="rect">
              <a:avLst/>
            </a:prstGeom>
          </p:spPr>
        </p:pic>
        <p:pic>
          <p:nvPicPr>
            <p:cNvPr id="36" name="図 35">
              <a:extLst>
                <a:ext uri="{FF2B5EF4-FFF2-40B4-BE49-F238E27FC236}">
                  <a16:creationId xmlns:a16="http://schemas.microsoft.com/office/drawing/2014/main" id="{C74408F6-E762-49A4-B08E-71F131877E8E}"/>
                </a:ext>
              </a:extLst>
            </p:cNvPr>
            <p:cNvPicPr>
              <a:picLocks noChangeAspect="1"/>
            </p:cNvPicPr>
            <p:nvPr/>
          </p:nvPicPr>
          <p:blipFill>
            <a:blip r:embed="rId9">
              <a:alphaModFix amt="50000"/>
            </a:blip>
            <a:stretch>
              <a:fillRect/>
            </a:stretch>
          </p:blipFill>
          <p:spPr>
            <a:xfrm>
              <a:off x="2026000" y="2415968"/>
              <a:ext cx="248354" cy="257907"/>
            </a:xfrm>
            <a:prstGeom prst="rect">
              <a:avLst/>
            </a:prstGeom>
          </p:spPr>
        </p:pic>
        <p:pic>
          <p:nvPicPr>
            <p:cNvPr id="40" name="図 39">
              <a:extLst>
                <a:ext uri="{FF2B5EF4-FFF2-40B4-BE49-F238E27FC236}">
                  <a16:creationId xmlns:a16="http://schemas.microsoft.com/office/drawing/2014/main" id="{12246A58-04E8-468D-9353-D670E7714A44}"/>
                </a:ext>
              </a:extLst>
            </p:cNvPr>
            <p:cNvPicPr>
              <a:picLocks noChangeAspect="1"/>
            </p:cNvPicPr>
            <p:nvPr/>
          </p:nvPicPr>
          <p:blipFill>
            <a:blip r:embed="rId10"/>
            <a:stretch>
              <a:fillRect/>
            </a:stretch>
          </p:blipFill>
          <p:spPr>
            <a:xfrm>
              <a:off x="2385674" y="2374708"/>
              <a:ext cx="294968" cy="299167"/>
            </a:xfrm>
            <a:prstGeom prst="rect">
              <a:avLst/>
            </a:prstGeom>
          </p:spPr>
        </p:pic>
        <p:pic>
          <p:nvPicPr>
            <p:cNvPr id="41" name="図 40">
              <a:extLst>
                <a:ext uri="{FF2B5EF4-FFF2-40B4-BE49-F238E27FC236}">
                  <a16:creationId xmlns:a16="http://schemas.microsoft.com/office/drawing/2014/main" id="{122C7C42-EE5B-4B50-ABFF-426EFFEEEDD9}"/>
                </a:ext>
              </a:extLst>
            </p:cNvPr>
            <p:cNvPicPr>
              <a:picLocks noChangeAspect="1"/>
            </p:cNvPicPr>
            <p:nvPr/>
          </p:nvPicPr>
          <p:blipFill>
            <a:blip r:embed="rId11"/>
            <a:stretch>
              <a:fillRect/>
            </a:stretch>
          </p:blipFill>
          <p:spPr>
            <a:xfrm rot="8100000">
              <a:off x="2451311" y="2412104"/>
              <a:ext cx="178538" cy="206006"/>
            </a:xfrm>
            <a:prstGeom prst="rect">
              <a:avLst/>
            </a:prstGeom>
          </p:spPr>
        </p:pic>
      </p:grpSp>
      <p:grpSp>
        <p:nvGrpSpPr>
          <p:cNvPr id="46" name="グループ化 45">
            <a:extLst>
              <a:ext uri="{FF2B5EF4-FFF2-40B4-BE49-F238E27FC236}">
                <a16:creationId xmlns:a16="http://schemas.microsoft.com/office/drawing/2014/main" id="{F81BCDBD-099B-416F-916A-7CC58C2B400C}"/>
              </a:ext>
            </a:extLst>
          </p:cNvPr>
          <p:cNvGrpSpPr/>
          <p:nvPr/>
        </p:nvGrpSpPr>
        <p:grpSpPr>
          <a:xfrm>
            <a:off x="4296971" y="1487324"/>
            <a:ext cx="2737850" cy="3163066"/>
            <a:chOff x="2622506" y="1847467"/>
            <a:chExt cx="2737850" cy="3163066"/>
          </a:xfrm>
        </p:grpSpPr>
        <p:pic>
          <p:nvPicPr>
            <p:cNvPr id="11" name="図 10">
              <a:extLst>
                <a:ext uri="{FF2B5EF4-FFF2-40B4-BE49-F238E27FC236}">
                  <a16:creationId xmlns:a16="http://schemas.microsoft.com/office/drawing/2014/main" id="{873EC171-4EE4-45A9-950F-961B8B56939C}"/>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133944" y="1863293"/>
              <a:ext cx="2226412" cy="3147240"/>
            </a:xfrm>
            <a:prstGeom prst="rect">
              <a:avLst/>
            </a:prstGeom>
          </p:spPr>
        </p:pic>
        <p:sp>
          <p:nvSpPr>
            <p:cNvPr id="44" name="フレーム 43">
              <a:extLst>
                <a:ext uri="{FF2B5EF4-FFF2-40B4-BE49-F238E27FC236}">
                  <a16:creationId xmlns:a16="http://schemas.microsoft.com/office/drawing/2014/main" id="{1DCCAFDC-D6C9-4347-8A8B-4107569E8FAD}"/>
                </a:ext>
              </a:extLst>
            </p:cNvPr>
            <p:cNvSpPr/>
            <p:nvPr/>
          </p:nvSpPr>
          <p:spPr>
            <a:xfrm>
              <a:off x="3115875" y="1847467"/>
              <a:ext cx="2237608" cy="3163066"/>
            </a:xfrm>
            <a:prstGeom prst="frame">
              <a:avLst>
                <a:gd name="adj1" fmla="val 4838"/>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grpSp>
          <p:nvGrpSpPr>
            <p:cNvPr id="43" name="グループ化 42">
              <a:extLst>
                <a:ext uri="{FF2B5EF4-FFF2-40B4-BE49-F238E27FC236}">
                  <a16:creationId xmlns:a16="http://schemas.microsoft.com/office/drawing/2014/main" id="{FC5793D6-74F3-4E54-AD0E-4E3824C30F30}"/>
                </a:ext>
              </a:extLst>
            </p:cNvPr>
            <p:cNvGrpSpPr/>
            <p:nvPr/>
          </p:nvGrpSpPr>
          <p:grpSpPr>
            <a:xfrm>
              <a:off x="2622506" y="1860172"/>
              <a:ext cx="1573001" cy="576025"/>
              <a:chOff x="2704202" y="1904144"/>
              <a:chExt cx="1573001" cy="576025"/>
            </a:xfrm>
          </p:grpSpPr>
          <p:sp>
            <p:nvSpPr>
              <p:cNvPr id="14" name="四角形: 角を丸くする 13">
                <a:extLst>
                  <a:ext uri="{FF2B5EF4-FFF2-40B4-BE49-F238E27FC236}">
                    <a16:creationId xmlns:a16="http://schemas.microsoft.com/office/drawing/2014/main" id="{ED6251FC-42CC-4439-8AB8-37238424F1F4}"/>
                  </a:ext>
                </a:extLst>
              </p:cNvPr>
              <p:cNvSpPr/>
              <p:nvPr/>
            </p:nvSpPr>
            <p:spPr>
              <a:xfrm>
                <a:off x="3215640" y="1904144"/>
                <a:ext cx="550126" cy="550126"/>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500" dirty="0"/>
              </a:p>
            </p:txBody>
          </p:sp>
          <p:grpSp>
            <p:nvGrpSpPr>
              <p:cNvPr id="25" name="グループ化 24">
                <a:extLst>
                  <a:ext uri="{FF2B5EF4-FFF2-40B4-BE49-F238E27FC236}">
                    <a16:creationId xmlns:a16="http://schemas.microsoft.com/office/drawing/2014/main" id="{F845C644-526F-4A8F-BC2D-2531D30584E2}"/>
                  </a:ext>
                </a:extLst>
              </p:cNvPr>
              <p:cNvGrpSpPr/>
              <p:nvPr/>
            </p:nvGrpSpPr>
            <p:grpSpPr>
              <a:xfrm rot="867460">
                <a:off x="3324536" y="2004414"/>
                <a:ext cx="344517" cy="304383"/>
                <a:chOff x="1771732" y="3065589"/>
                <a:chExt cx="276762" cy="244521"/>
              </a:xfrm>
            </p:grpSpPr>
            <p:pic>
              <p:nvPicPr>
                <p:cNvPr id="23" name="図 22">
                  <a:extLst>
                    <a:ext uri="{FF2B5EF4-FFF2-40B4-BE49-F238E27FC236}">
                      <a16:creationId xmlns:a16="http://schemas.microsoft.com/office/drawing/2014/main" id="{B614A9FF-057F-4A53-B670-EC239F651C38}"/>
                    </a:ext>
                  </a:extLst>
                </p:cNvPr>
                <p:cNvPicPr>
                  <a:picLocks noChangeAspect="1"/>
                </p:cNvPicPr>
                <p:nvPr/>
              </p:nvPicPr>
              <p:blipFill rotWithShape="1">
                <a:blip r:embed="rId4"/>
                <a:srcRect t="-680" b="16993"/>
                <a:stretch/>
              </p:blipFill>
              <p:spPr>
                <a:xfrm>
                  <a:off x="1771732" y="3065589"/>
                  <a:ext cx="276762" cy="244521"/>
                </a:xfrm>
                <a:prstGeom prst="rect">
                  <a:avLst/>
                </a:prstGeom>
                <a:ln>
                  <a:noFill/>
                </a:ln>
              </p:spPr>
            </p:pic>
            <p:pic>
              <p:nvPicPr>
                <p:cNvPr id="24" name="図 23">
                  <a:extLst>
                    <a:ext uri="{FF2B5EF4-FFF2-40B4-BE49-F238E27FC236}">
                      <a16:creationId xmlns:a16="http://schemas.microsoft.com/office/drawing/2014/main" id="{D5EA9D30-BED1-4CDA-A090-6E4FA4F2477B}"/>
                    </a:ext>
                  </a:extLst>
                </p:cNvPr>
                <p:cNvPicPr>
                  <a:picLocks noChangeAspect="1"/>
                </p:cNvPicPr>
                <p:nvPr/>
              </p:nvPicPr>
              <p:blipFill>
                <a:blip r:embed="rId5"/>
                <a:stretch>
                  <a:fillRect/>
                </a:stretch>
              </p:blipFill>
              <p:spPr>
                <a:xfrm>
                  <a:off x="1797473" y="3067580"/>
                  <a:ext cx="225280" cy="170212"/>
                </a:xfrm>
                <a:prstGeom prst="rect">
                  <a:avLst/>
                </a:prstGeom>
                <a:ln>
                  <a:noFill/>
                </a:ln>
              </p:spPr>
            </p:pic>
          </p:grpSp>
          <p:sp>
            <p:nvSpPr>
              <p:cNvPr id="20" name="四角形: 角を丸くする 19">
                <a:extLst>
                  <a:ext uri="{FF2B5EF4-FFF2-40B4-BE49-F238E27FC236}">
                    <a16:creationId xmlns:a16="http://schemas.microsoft.com/office/drawing/2014/main" id="{9AD55EE1-97F6-459C-9505-276E2F8A8F8C}"/>
                  </a:ext>
                </a:extLst>
              </p:cNvPr>
              <p:cNvSpPr/>
              <p:nvPr/>
            </p:nvSpPr>
            <p:spPr>
              <a:xfrm>
                <a:off x="3274707" y="1909095"/>
                <a:ext cx="403304" cy="124676"/>
              </a:xfrm>
              <a:prstGeom prst="roundRect">
                <a:avLst>
                  <a:gd name="adj" fmla="val 50000"/>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ja-JP" altLang="en-US" sz="700" dirty="0"/>
                  <a:t>攻撃</a:t>
                </a:r>
              </a:p>
            </p:txBody>
          </p:sp>
          <p:sp>
            <p:nvSpPr>
              <p:cNvPr id="13" name="テキスト ボックス 12">
                <a:extLst>
                  <a:ext uri="{FF2B5EF4-FFF2-40B4-BE49-F238E27FC236}">
                    <a16:creationId xmlns:a16="http://schemas.microsoft.com/office/drawing/2014/main" id="{7C3D0C0C-8E7A-4792-BF22-1FBFB7E3B7F7}"/>
                  </a:ext>
                </a:extLst>
              </p:cNvPr>
              <p:cNvSpPr txBox="1"/>
              <p:nvPr/>
            </p:nvSpPr>
            <p:spPr>
              <a:xfrm>
                <a:off x="2704202" y="2295503"/>
                <a:ext cx="1573001" cy="184666"/>
              </a:xfrm>
              <a:prstGeom prst="rect">
                <a:avLst/>
              </a:prstGeom>
              <a:noFill/>
              <a:ln>
                <a:noFill/>
              </a:ln>
            </p:spPr>
            <p:txBody>
              <a:bodyPr wrap="square" rtlCol="0">
                <a:spAutoFit/>
              </a:bodyPr>
              <a:lstStyle/>
              <a:p>
                <a:pPr algn="ctr"/>
                <a:r>
                  <a:rPr kumimoji="1" lang="ja-JP" altLang="en-US" sz="600" b="1" dirty="0">
                    <a:solidFill>
                      <a:srgbClr val="FFFF00"/>
                    </a:solidFill>
                  </a:rPr>
                  <a:t>★ ★ ★ ★ ★</a:t>
                </a:r>
              </a:p>
            </p:txBody>
          </p:sp>
        </p:grpSp>
      </p:grpSp>
    </p:spTree>
    <p:extLst>
      <p:ext uri="{BB962C8B-B14F-4D97-AF65-F5344CB8AC3E}">
        <p14:creationId xmlns:p14="http://schemas.microsoft.com/office/powerpoint/2010/main" val="2723801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3</a:t>
            </a:fld>
            <a:endParaRPr kumimoji="1" lang="ja-JP" altLang="en-US"/>
          </a:p>
        </p:txBody>
      </p:sp>
      <p:sp>
        <p:nvSpPr>
          <p:cNvPr id="7" name="テキスト ボックス 6">
            <a:extLst>
              <a:ext uri="{FF2B5EF4-FFF2-40B4-BE49-F238E27FC236}">
                <a16:creationId xmlns:a16="http://schemas.microsoft.com/office/drawing/2014/main" id="{AE3D2AF1-3200-48C2-98E2-0311BECCED94}"/>
              </a:ext>
            </a:extLst>
          </p:cNvPr>
          <p:cNvSpPr txBox="1"/>
          <p:nvPr/>
        </p:nvSpPr>
        <p:spPr>
          <a:xfrm>
            <a:off x="415419" y="538799"/>
            <a:ext cx="1800493" cy="307777"/>
          </a:xfrm>
          <a:prstGeom prst="rect">
            <a:avLst/>
          </a:prstGeom>
          <a:noFill/>
        </p:spPr>
        <p:txBody>
          <a:bodyPr wrap="none" rtlCol="0">
            <a:spAutoFit/>
          </a:bodyPr>
          <a:lstStyle/>
          <a:p>
            <a:r>
              <a:rPr kumimoji="1" lang="ja-JP" altLang="en-US" sz="1400" b="1"/>
              <a:t>●ＴＲカードの用途</a:t>
            </a:r>
          </a:p>
        </p:txBody>
      </p:sp>
      <p:sp>
        <p:nvSpPr>
          <p:cNvPr id="8" name="テキスト ボックス 7">
            <a:extLst>
              <a:ext uri="{FF2B5EF4-FFF2-40B4-BE49-F238E27FC236}">
                <a16:creationId xmlns:a16="http://schemas.microsoft.com/office/drawing/2014/main" id="{FD002FE6-310F-4BAF-915A-EF94CDD50970}"/>
              </a:ext>
            </a:extLst>
          </p:cNvPr>
          <p:cNvSpPr txBox="1"/>
          <p:nvPr/>
        </p:nvSpPr>
        <p:spPr>
          <a:xfrm>
            <a:off x="777056" y="1237259"/>
            <a:ext cx="5314275" cy="246221"/>
          </a:xfrm>
          <a:prstGeom prst="rect">
            <a:avLst/>
          </a:prstGeom>
          <a:noFill/>
        </p:spPr>
        <p:txBody>
          <a:bodyPr wrap="none" rtlCol="0">
            <a:spAutoFit/>
          </a:bodyPr>
          <a:lstStyle/>
          <a:p>
            <a:r>
              <a:rPr kumimoji="1" lang="ja-JP" altLang="en-US" sz="1000"/>
              <a:t>ＴＲカードは基本的にはキャラにセットすることでキャラに様々な能力を付加していく。</a:t>
            </a:r>
            <a:endParaRPr kumimoji="1" lang="en-US" altLang="ja-JP" sz="1000"/>
          </a:p>
        </p:txBody>
      </p:sp>
      <p:sp>
        <p:nvSpPr>
          <p:cNvPr id="9" name="テキスト ボックス 8">
            <a:extLst>
              <a:ext uri="{FF2B5EF4-FFF2-40B4-BE49-F238E27FC236}">
                <a16:creationId xmlns:a16="http://schemas.microsoft.com/office/drawing/2014/main" id="{DABAF11B-EF2C-465A-88EA-0308C9DEAC42}"/>
              </a:ext>
            </a:extLst>
          </p:cNvPr>
          <p:cNvSpPr txBox="1"/>
          <p:nvPr/>
        </p:nvSpPr>
        <p:spPr>
          <a:xfrm>
            <a:off x="591845" y="960260"/>
            <a:ext cx="1261884" cy="276999"/>
          </a:xfrm>
          <a:prstGeom prst="rect">
            <a:avLst/>
          </a:prstGeom>
          <a:noFill/>
        </p:spPr>
        <p:txBody>
          <a:bodyPr wrap="none" rtlCol="0">
            <a:spAutoFit/>
          </a:bodyPr>
          <a:lstStyle/>
          <a:p>
            <a:r>
              <a:rPr kumimoji="1" lang="ja-JP" altLang="en-US" sz="1200" b="1"/>
              <a:t>○キャラの増強</a:t>
            </a:r>
          </a:p>
        </p:txBody>
      </p:sp>
      <p:sp>
        <p:nvSpPr>
          <p:cNvPr id="10" name="テキスト ボックス 9">
            <a:extLst>
              <a:ext uri="{FF2B5EF4-FFF2-40B4-BE49-F238E27FC236}">
                <a16:creationId xmlns:a16="http://schemas.microsoft.com/office/drawing/2014/main" id="{553E96B1-37D4-4DF4-A38A-950BC553E862}"/>
              </a:ext>
            </a:extLst>
          </p:cNvPr>
          <p:cNvSpPr txBox="1"/>
          <p:nvPr/>
        </p:nvSpPr>
        <p:spPr>
          <a:xfrm>
            <a:off x="777055" y="1577484"/>
            <a:ext cx="1210588" cy="246221"/>
          </a:xfrm>
          <a:prstGeom prst="rect">
            <a:avLst/>
          </a:prstGeom>
          <a:noFill/>
        </p:spPr>
        <p:txBody>
          <a:bodyPr wrap="none" rtlCol="0">
            <a:spAutoFit/>
          </a:bodyPr>
          <a:lstStyle/>
          <a:p>
            <a:r>
              <a:rPr kumimoji="1" lang="ja-JP" altLang="en-US" sz="1000" b="1"/>
              <a:t>・基本パラメータ</a:t>
            </a:r>
            <a:endParaRPr kumimoji="1" lang="en-US" altLang="ja-JP" sz="1000" b="1"/>
          </a:p>
        </p:txBody>
      </p:sp>
      <p:sp>
        <p:nvSpPr>
          <p:cNvPr id="11" name="テキスト ボックス 10">
            <a:extLst>
              <a:ext uri="{FF2B5EF4-FFF2-40B4-BE49-F238E27FC236}">
                <a16:creationId xmlns:a16="http://schemas.microsoft.com/office/drawing/2014/main" id="{91CB033F-CD31-4C19-B1FD-7174241DBD4E}"/>
              </a:ext>
            </a:extLst>
          </p:cNvPr>
          <p:cNvSpPr txBox="1"/>
          <p:nvPr/>
        </p:nvSpPr>
        <p:spPr>
          <a:xfrm>
            <a:off x="777055" y="2610941"/>
            <a:ext cx="569387" cy="246221"/>
          </a:xfrm>
          <a:prstGeom prst="rect">
            <a:avLst/>
          </a:prstGeom>
          <a:noFill/>
        </p:spPr>
        <p:txBody>
          <a:bodyPr wrap="none" rtlCol="0">
            <a:spAutoFit/>
          </a:bodyPr>
          <a:lstStyle/>
          <a:p>
            <a:r>
              <a:rPr kumimoji="1" lang="ja-JP" altLang="en-US" sz="1000" b="1"/>
              <a:t>・属性</a:t>
            </a:r>
            <a:endParaRPr kumimoji="1" lang="en-US" altLang="ja-JP" sz="1000" b="1"/>
          </a:p>
        </p:txBody>
      </p:sp>
      <p:sp>
        <p:nvSpPr>
          <p:cNvPr id="13" name="テキスト ボックス 12">
            <a:extLst>
              <a:ext uri="{FF2B5EF4-FFF2-40B4-BE49-F238E27FC236}">
                <a16:creationId xmlns:a16="http://schemas.microsoft.com/office/drawing/2014/main" id="{9D8D615F-7268-4B74-89D4-66F5EA858D0B}"/>
              </a:ext>
            </a:extLst>
          </p:cNvPr>
          <p:cNvSpPr txBox="1"/>
          <p:nvPr/>
        </p:nvSpPr>
        <p:spPr>
          <a:xfrm>
            <a:off x="777055" y="3496677"/>
            <a:ext cx="954107" cy="246221"/>
          </a:xfrm>
          <a:prstGeom prst="rect">
            <a:avLst/>
          </a:prstGeom>
          <a:noFill/>
        </p:spPr>
        <p:txBody>
          <a:bodyPr wrap="none" rtlCol="0">
            <a:spAutoFit/>
          </a:bodyPr>
          <a:lstStyle/>
          <a:p>
            <a:r>
              <a:rPr kumimoji="1" lang="ja-JP" altLang="en-US" sz="1000" b="1"/>
              <a:t>・バトル効果</a:t>
            </a:r>
            <a:endParaRPr kumimoji="1" lang="en-US" altLang="ja-JP" sz="1000" b="1"/>
          </a:p>
        </p:txBody>
      </p:sp>
      <p:sp>
        <p:nvSpPr>
          <p:cNvPr id="14" name="テキスト ボックス 13">
            <a:extLst>
              <a:ext uri="{FF2B5EF4-FFF2-40B4-BE49-F238E27FC236}">
                <a16:creationId xmlns:a16="http://schemas.microsoft.com/office/drawing/2014/main" id="{3943ACE5-8D84-4001-8BDC-C61EFE8FAD31}"/>
              </a:ext>
            </a:extLst>
          </p:cNvPr>
          <p:cNvSpPr txBox="1"/>
          <p:nvPr/>
        </p:nvSpPr>
        <p:spPr>
          <a:xfrm>
            <a:off x="777055" y="4261270"/>
            <a:ext cx="1082348" cy="246221"/>
          </a:xfrm>
          <a:prstGeom prst="rect">
            <a:avLst/>
          </a:prstGeom>
          <a:noFill/>
        </p:spPr>
        <p:txBody>
          <a:bodyPr wrap="none" rtlCol="0">
            <a:spAutoFit/>
          </a:bodyPr>
          <a:lstStyle/>
          <a:p>
            <a:r>
              <a:rPr kumimoji="1" lang="ja-JP" altLang="en-US" sz="1000" b="1"/>
              <a:t>・リーダー効果</a:t>
            </a:r>
            <a:endParaRPr kumimoji="1" lang="en-US" altLang="ja-JP" sz="1000" b="1"/>
          </a:p>
        </p:txBody>
      </p:sp>
      <p:sp>
        <p:nvSpPr>
          <p:cNvPr id="16" name="テキスト ボックス 15">
            <a:extLst>
              <a:ext uri="{FF2B5EF4-FFF2-40B4-BE49-F238E27FC236}">
                <a16:creationId xmlns:a16="http://schemas.microsoft.com/office/drawing/2014/main" id="{929D5198-D0AE-4541-BF44-2BCFA26FE3BF}"/>
              </a:ext>
            </a:extLst>
          </p:cNvPr>
          <p:cNvSpPr txBox="1"/>
          <p:nvPr/>
        </p:nvSpPr>
        <p:spPr>
          <a:xfrm>
            <a:off x="912678" y="1823380"/>
            <a:ext cx="5888150" cy="707886"/>
          </a:xfrm>
          <a:prstGeom prst="rect">
            <a:avLst/>
          </a:prstGeom>
          <a:noFill/>
        </p:spPr>
        <p:txBody>
          <a:bodyPr wrap="none" rtlCol="0">
            <a:spAutoFit/>
          </a:bodyPr>
          <a:lstStyle/>
          <a:p>
            <a:r>
              <a:rPr kumimoji="1" lang="ja-JP" altLang="en-US" sz="1000"/>
              <a:t>キャラと同様の</a:t>
            </a:r>
            <a:r>
              <a:rPr kumimoji="1" lang="en-US" altLang="ja-JP" sz="1000"/>
              <a:t>HP</a:t>
            </a:r>
            <a:r>
              <a:rPr kumimoji="1" lang="ja-JP" altLang="en-US" sz="1000"/>
              <a:t>、</a:t>
            </a:r>
            <a:r>
              <a:rPr kumimoji="1" lang="en-US" altLang="ja-JP" sz="1000"/>
              <a:t>ATK</a:t>
            </a:r>
            <a:r>
              <a:rPr kumimoji="1" lang="ja-JP" altLang="en-US" sz="1000"/>
              <a:t>、</a:t>
            </a:r>
            <a:r>
              <a:rPr kumimoji="1" lang="en-US" altLang="ja-JP" sz="1000"/>
              <a:t>SPD</a:t>
            </a:r>
            <a:r>
              <a:rPr kumimoji="1" lang="ja-JP" altLang="en-US" sz="1000"/>
              <a:t>、</a:t>
            </a:r>
            <a:r>
              <a:rPr kumimoji="1" lang="en-US" altLang="ja-JP" sz="1000"/>
              <a:t>DEF</a:t>
            </a:r>
            <a:r>
              <a:rPr kumimoji="1" lang="ja-JP" altLang="en-US" sz="1000"/>
              <a:t>の</a:t>
            </a:r>
            <a:r>
              <a:rPr kumimoji="1" lang="en-US" altLang="ja-JP" sz="1000"/>
              <a:t>4</a:t>
            </a:r>
            <a:r>
              <a:rPr kumimoji="1" lang="ja-JP" altLang="en-US" sz="1000"/>
              <a:t>種の基本パラメータを持ち、</a:t>
            </a:r>
            <a:endParaRPr kumimoji="1" lang="en-US" altLang="ja-JP" sz="1000"/>
          </a:p>
          <a:p>
            <a:r>
              <a:rPr kumimoji="1" lang="ja-JP" altLang="en-US" sz="1000"/>
              <a:t>装備して、かつアクティブになっているカードのパラメータの数値をキャラに加算する。</a:t>
            </a:r>
            <a:endParaRPr kumimoji="1" lang="en-US" altLang="ja-JP" sz="1000"/>
          </a:p>
          <a:p>
            <a:endParaRPr kumimoji="1" lang="en-US" altLang="ja-JP" sz="1000"/>
          </a:p>
          <a:p>
            <a:r>
              <a:rPr kumimoji="1" lang="ja-JP" altLang="en-US" sz="1000"/>
              <a:t>ただし例外として、</a:t>
            </a:r>
            <a:r>
              <a:rPr kumimoji="1" lang="en-US" altLang="ja-JP" sz="1000" b="1">
                <a:solidFill>
                  <a:srgbClr val="FF0000"/>
                </a:solidFill>
              </a:rPr>
              <a:t>HP</a:t>
            </a:r>
            <a:r>
              <a:rPr kumimoji="1" lang="ja-JP" altLang="en-US" sz="1000" b="1">
                <a:solidFill>
                  <a:srgbClr val="FF0000"/>
                </a:solidFill>
              </a:rPr>
              <a:t>に関してはそのキャラが装備しているカード全ての</a:t>
            </a:r>
            <a:r>
              <a:rPr kumimoji="1" lang="en-US" altLang="ja-JP" sz="1000" b="1">
                <a:solidFill>
                  <a:srgbClr val="FF0000"/>
                </a:solidFill>
              </a:rPr>
              <a:t>HP</a:t>
            </a:r>
            <a:r>
              <a:rPr kumimoji="1" lang="ja-JP" altLang="en-US" sz="1000" b="1">
                <a:solidFill>
                  <a:srgbClr val="FF0000"/>
                </a:solidFill>
              </a:rPr>
              <a:t>を足したもの</a:t>
            </a:r>
            <a:r>
              <a:rPr kumimoji="1" lang="ja-JP" altLang="en-US" sz="1000"/>
              <a:t>となる。</a:t>
            </a:r>
            <a:endParaRPr kumimoji="1" lang="en-US" altLang="ja-JP" sz="1000"/>
          </a:p>
        </p:txBody>
      </p:sp>
      <p:sp>
        <p:nvSpPr>
          <p:cNvPr id="17" name="テキスト ボックス 16">
            <a:extLst>
              <a:ext uri="{FF2B5EF4-FFF2-40B4-BE49-F238E27FC236}">
                <a16:creationId xmlns:a16="http://schemas.microsoft.com/office/drawing/2014/main" id="{8531F90A-0779-48B5-BBF1-5623E3437B7A}"/>
              </a:ext>
            </a:extLst>
          </p:cNvPr>
          <p:cNvSpPr txBox="1"/>
          <p:nvPr/>
        </p:nvSpPr>
        <p:spPr>
          <a:xfrm>
            <a:off x="920519" y="2860083"/>
            <a:ext cx="4031873" cy="553998"/>
          </a:xfrm>
          <a:prstGeom prst="rect">
            <a:avLst/>
          </a:prstGeom>
          <a:noFill/>
        </p:spPr>
        <p:txBody>
          <a:bodyPr wrap="none" rtlCol="0">
            <a:spAutoFit/>
          </a:bodyPr>
          <a:lstStyle/>
          <a:p>
            <a:r>
              <a:rPr kumimoji="1" lang="ja-JP" altLang="en-US" sz="1000"/>
              <a:t>本ゲームで設定されている５つの属性の内１つを必ず持つ。</a:t>
            </a:r>
            <a:endParaRPr kumimoji="1" lang="en-US" altLang="ja-JP" sz="1000"/>
          </a:p>
          <a:p>
            <a:r>
              <a:rPr kumimoji="1" lang="ja-JP" altLang="en-US" sz="1000"/>
              <a:t>キャラはアクティブになっているカードの属性を持つようになる。</a:t>
            </a:r>
            <a:endParaRPr kumimoji="1" lang="en-US" altLang="ja-JP" sz="1000"/>
          </a:p>
          <a:p>
            <a:r>
              <a:rPr kumimoji="1" lang="en-US" altLang="ja-JP" sz="1000" b="1">
                <a:solidFill>
                  <a:srgbClr val="00B050"/>
                </a:solidFill>
                <a:latin typeface="+mn-ea"/>
              </a:rPr>
              <a:t>【GP01】</a:t>
            </a:r>
            <a:r>
              <a:rPr kumimoji="1" lang="ja-JP" altLang="en-US" sz="1000" b="1">
                <a:solidFill>
                  <a:srgbClr val="00B050"/>
                </a:solidFill>
                <a:latin typeface="+mn-ea"/>
              </a:rPr>
              <a:t>属性仕様</a:t>
            </a:r>
            <a:r>
              <a:rPr kumimoji="1" lang="en-US" altLang="ja-JP" sz="1000" b="1">
                <a:solidFill>
                  <a:srgbClr val="00B050"/>
                </a:solidFill>
                <a:latin typeface="+mn-ea"/>
              </a:rPr>
              <a:t>_[</a:t>
            </a:r>
            <a:r>
              <a:rPr kumimoji="1" lang="ja-JP" altLang="en-US" sz="1000" b="1">
                <a:solidFill>
                  <a:srgbClr val="00B050"/>
                </a:solidFill>
                <a:latin typeface="+mn-ea"/>
              </a:rPr>
              <a:t>日付</a:t>
            </a:r>
            <a:r>
              <a:rPr kumimoji="1" lang="en-US" altLang="ja-JP" sz="1000" b="1">
                <a:solidFill>
                  <a:srgbClr val="00B050"/>
                </a:solidFill>
                <a:latin typeface="+mn-ea"/>
              </a:rPr>
              <a:t>].pptx</a:t>
            </a:r>
          </a:p>
        </p:txBody>
      </p:sp>
      <p:sp>
        <p:nvSpPr>
          <p:cNvPr id="18" name="テキスト ボックス 17">
            <a:extLst>
              <a:ext uri="{FF2B5EF4-FFF2-40B4-BE49-F238E27FC236}">
                <a16:creationId xmlns:a16="http://schemas.microsoft.com/office/drawing/2014/main" id="{DD95CB76-7E30-4468-B2AB-053999E610C8}"/>
              </a:ext>
            </a:extLst>
          </p:cNvPr>
          <p:cNvSpPr txBox="1"/>
          <p:nvPr/>
        </p:nvSpPr>
        <p:spPr>
          <a:xfrm>
            <a:off x="920519" y="3740179"/>
            <a:ext cx="2749471" cy="400110"/>
          </a:xfrm>
          <a:prstGeom prst="rect">
            <a:avLst/>
          </a:prstGeom>
          <a:noFill/>
        </p:spPr>
        <p:txBody>
          <a:bodyPr wrap="none" rtlCol="0">
            <a:spAutoFit/>
          </a:bodyPr>
          <a:lstStyle/>
          <a:p>
            <a:r>
              <a:rPr kumimoji="1" lang="ja-JP" altLang="en-US" sz="1000">
                <a:latin typeface="+mn-ea"/>
              </a:rPr>
              <a:t>特別なパッシブ効果を</a:t>
            </a:r>
            <a:r>
              <a:rPr kumimoji="1" lang="ja-JP" altLang="en-US" sz="1000" b="1">
                <a:solidFill>
                  <a:srgbClr val="FF0000"/>
                </a:solidFill>
                <a:latin typeface="+mn-ea"/>
              </a:rPr>
              <a:t>必ず１つ</a:t>
            </a:r>
            <a:r>
              <a:rPr kumimoji="1" lang="ja-JP" altLang="en-US" sz="1000">
                <a:latin typeface="+mn-ea"/>
              </a:rPr>
              <a:t>持っている。</a:t>
            </a:r>
            <a:endParaRPr kumimoji="1" lang="en-US" altLang="ja-JP" sz="1000">
              <a:latin typeface="+mn-ea"/>
            </a:endParaRPr>
          </a:p>
          <a:p>
            <a:r>
              <a:rPr kumimoji="1" lang="en-US" altLang="ja-JP" sz="1000" b="1">
                <a:solidFill>
                  <a:srgbClr val="00B050"/>
                </a:solidFill>
                <a:latin typeface="+mn-ea"/>
              </a:rPr>
              <a:t>【GP01】</a:t>
            </a:r>
            <a:r>
              <a:rPr kumimoji="1" lang="ja-JP" altLang="en-US" sz="1000" b="1">
                <a:solidFill>
                  <a:srgbClr val="00B050"/>
                </a:solidFill>
                <a:latin typeface="+mn-ea"/>
              </a:rPr>
              <a:t>効果仕様</a:t>
            </a:r>
            <a:r>
              <a:rPr kumimoji="1" lang="en-US" altLang="ja-JP" sz="1000" b="1">
                <a:solidFill>
                  <a:srgbClr val="00B050"/>
                </a:solidFill>
                <a:latin typeface="+mn-ea"/>
              </a:rPr>
              <a:t>_[</a:t>
            </a:r>
            <a:r>
              <a:rPr kumimoji="1" lang="ja-JP" altLang="en-US" sz="1000" b="1">
                <a:solidFill>
                  <a:srgbClr val="00B050"/>
                </a:solidFill>
                <a:latin typeface="+mn-ea"/>
              </a:rPr>
              <a:t>日付</a:t>
            </a:r>
            <a:r>
              <a:rPr kumimoji="1" lang="en-US" altLang="ja-JP" sz="1000" b="1">
                <a:solidFill>
                  <a:srgbClr val="00B050"/>
                </a:solidFill>
                <a:latin typeface="+mn-ea"/>
              </a:rPr>
              <a:t>].pptx</a:t>
            </a:r>
            <a:r>
              <a:rPr kumimoji="1" lang="ja-JP" altLang="en-US" sz="1000">
                <a:latin typeface="+mn-ea"/>
              </a:rPr>
              <a:t>参照。</a:t>
            </a:r>
            <a:endParaRPr kumimoji="1" lang="en-US" altLang="ja-JP" sz="1000">
              <a:latin typeface="+mn-ea"/>
            </a:endParaRPr>
          </a:p>
        </p:txBody>
      </p:sp>
      <p:sp>
        <p:nvSpPr>
          <p:cNvPr id="19" name="テキスト ボックス 18">
            <a:extLst>
              <a:ext uri="{FF2B5EF4-FFF2-40B4-BE49-F238E27FC236}">
                <a16:creationId xmlns:a16="http://schemas.microsoft.com/office/drawing/2014/main" id="{0E37CFA2-2C39-47AE-B4D6-08D862D1450E}"/>
              </a:ext>
            </a:extLst>
          </p:cNvPr>
          <p:cNvSpPr txBox="1"/>
          <p:nvPr/>
        </p:nvSpPr>
        <p:spPr>
          <a:xfrm>
            <a:off x="920519" y="4514768"/>
            <a:ext cx="5186035" cy="400110"/>
          </a:xfrm>
          <a:prstGeom prst="rect">
            <a:avLst/>
          </a:prstGeom>
          <a:noFill/>
        </p:spPr>
        <p:txBody>
          <a:bodyPr wrap="none" rtlCol="0">
            <a:spAutoFit/>
          </a:bodyPr>
          <a:lstStyle/>
          <a:p>
            <a:r>
              <a:rPr kumimoji="1" lang="ja-JP" altLang="en-US" sz="1000"/>
              <a:t>リーダーのみが発揮する効果を持っている場合がある。必ず持っているわけではない。</a:t>
            </a:r>
            <a:endParaRPr kumimoji="1" lang="en-US" altLang="ja-JP" sz="1000"/>
          </a:p>
          <a:p>
            <a:r>
              <a:rPr kumimoji="1" lang="ja-JP" altLang="en-US" sz="1000"/>
              <a:t>部隊のリーダーになったときのみ発生する効果となる。</a:t>
            </a:r>
            <a:endParaRPr kumimoji="1" lang="en-US" altLang="ja-JP" sz="1000"/>
          </a:p>
        </p:txBody>
      </p:sp>
      <p:sp>
        <p:nvSpPr>
          <p:cNvPr id="20" name="テキスト ボックス 19">
            <a:extLst>
              <a:ext uri="{FF2B5EF4-FFF2-40B4-BE49-F238E27FC236}">
                <a16:creationId xmlns:a16="http://schemas.microsoft.com/office/drawing/2014/main" id="{0FB562E7-AD0B-42D5-9A3F-4DD3754C2707}"/>
              </a:ext>
            </a:extLst>
          </p:cNvPr>
          <p:cNvSpPr txBox="1"/>
          <p:nvPr/>
        </p:nvSpPr>
        <p:spPr>
          <a:xfrm>
            <a:off x="591845" y="5025863"/>
            <a:ext cx="2198038" cy="276999"/>
          </a:xfrm>
          <a:prstGeom prst="rect">
            <a:avLst/>
          </a:prstGeom>
          <a:noFill/>
        </p:spPr>
        <p:txBody>
          <a:bodyPr wrap="none" rtlCol="0">
            <a:spAutoFit/>
          </a:bodyPr>
          <a:lstStyle/>
          <a:p>
            <a:r>
              <a:rPr kumimoji="1" lang="ja-JP" altLang="en-US" sz="1200" b="1"/>
              <a:t>○専用キャラ</a:t>
            </a:r>
            <a:r>
              <a:rPr kumimoji="1" lang="ja-JP" altLang="en-US" sz="1000" b="1">
                <a:solidFill>
                  <a:srgbClr val="FF0000"/>
                </a:solidFill>
              </a:rPr>
              <a:t>（</a:t>
            </a:r>
            <a:r>
              <a:rPr kumimoji="1" lang="en-US" altLang="ja-JP" sz="1000" b="1">
                <a:solidFill>
                  <a:srgbClr val="FF0000"/>
                </a:solidFill>
              </a:rPr>
              <a:t>20191210</a:t>
            </a:r>
            <a:r>
              <a:rPr kumimoji="1" lang="ja-JP" altLang="en-US" sz="1000" b="1">
                <a:solidFill>
                  <a:srgbClr val="FF0000"/>
                </a:solidFill>
              </a:rPr>
              <a:t>修正）</a:t>
            </a:r>
          </a:p>
        </p:txBody>
      </p:sp>
      <p:sp>
        <p:nvSpPr>
          <p:cNvPr id="21" name="テキスト ボックス 20">
            <a:extLst>
              <a:ext uri="{FF2B5EF4-FFF2-40B4-BE49-F238E27FC236}">
                <a16:creationId xmlns:a16="http://schemas.microsoft.com/office/drawing/2014/main" id="{0685CB7B-27DA-441E-AA5E-60411815ECB8}"/>
              </a:ext>
            </a:extLst>
          </p:cNvPr>
          <p:cNvSpPr txBox="1"/>
          <p:nvPr/>
        </p:nvSpPr>
        <p:spPr>
          <a:xfrm>
            <a:off x="777055" y="5299269"/>
            <a:ext cx="6083717" cy="707886"/>
          </a:xfrm>
          <a:prstGeom prst="rect">
            <a:avLst/>
          </a:prstGeom>
          <a:noFill/>
        </p:spPr>
        <p:txBody>
          <a:bodyPr wrap="none" rtlCol="0">
            <a:spAutoFit/>
          </a:bodyPr>
          <a:lstStyle/>
          <a:p>
            <a:r>
              <a:rPr kumimoji="1" lang="ja-JP" altLang="en-US" sz="1000"/>
              <a:t>専用キャラが設定されている場合、そのキャラに与える数値的な効果を</a:t>
            </a:r>
            <a:r>
              <a:rPr kumimoji="1" lang="en-US" altLang="ja-JP" sz="1000"/>
              <a:t>120%</a:t>
            </a:r>
            <a:r>
              <a:rPr kumimoji="1" lang="ja-JP" altLang="en-US" sz="1000"/>
              <a:t>とする。</a:t>
            </a:r>
            <a:endParaRPr kumimoji="1" lang="en-US" altLang="ja-JP" sz="1000"/>
          </a:p>
          <a:p>
            <a:r>
              <a:rPr kumimoji="1" lang="ja-JP" altLang="en-US" sz="1000"/>
              <a:t>カード基本情報での表示は変化せず、加算値としての表示や反映のときのみ影響を与えた数値となる。</a:t>
            </a:r>
            <a:endParaRPr kumimoji="1" lang="en-US" altLang="ja-JP" sz="1000"/>
          </a:p>
          <a:p>
            <a:endParaRPr kumimoji="1" lang="en-US" altLang="ja-JP" sz="1000"/>
          </a:p>
          <a:p>
            <a:r>
              <a:rPr kumimoji="1" lang="ja-JP" altLang="en-US" sz="1000"/>
              <a:t>効果がかかるのは「カードのパラメータ」のみとします。</a:t>
            </a:r>
            <a:endParaRPr kumimoji="1" lang="en-US" altLang="ja-JP" sz="1000"/>
          </a:p>
        </p:txBody>
      </p:sp>
    </p:spTree>
    <p:extLst>
      <p:ext uri="{BB962C8B-B14F-4D97-AF65-F5344CB8AC3E}">
        <p14:creationId xmlns:p14="http://schemas.microsoft.com/office/powerpoint/2010/main" val="2768345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4</a:t>
            </a:fld>
            <a:endParaRPr kumimoji="1" lang="ja-JP" altLang="en-US"/>
          </a:p>
        </p:txBody>
      </p:sp>
      <p:sp>
        <p:nvSpPr>
          <p:cNvPr id="8" name="テキスト ボックス 7">
            <a:extLst>
              <a:ext uri="{FF2B5EF4-FFF2-40B4-BE49-F238E27FC236}">
                <a16:creationId xmlns:a16="http://schemas.microsoft.com/office/drawing/2014/main" id="{FD002FE6-310F-4BAF-915A-EF94CDD50970}"/>
              </a:ext>
            </a:extLst>
          </p:cNvPr>
          <p:cNvSpPr txBox="1"/>
          <p:nvPr/>
        </p:nvSpPr>
        <p:spPr>
          <a:xfrm>
            <a:off x="777056" y="815798"/>
            <a:ext cx="5955476" cy="246221"/>
          </a:xfrm>
          <a:prstGeom prst="rect">
            <a:avLst/>
          </a:prstGeom>
          <a:noFill/>
        </p:spPr>
        <p:txBody>
          <a:bodyPr wrap="none" rtlCol="0">
            <a:spAutoFit/>
          </a:bodyPr>
          <a:lstStyle/>
          <a:p>
            <a:r>
              <a:rPr kumimoji="1" lang="ja-JP" altLang="en-US" sz="1000"/>
              <a:t>必殺技を１つ持ち、バトル中にＴＲメーターが最大になったときに必殺技を発動することができる。</a:t>
            </a:r>
            <a:endParaRPr kumimoji="1" lang="en-US" altLang="ja-JP" sz="1000"/>
          </a:p>
        </p:txBody>
      </p:sp>
      <p:sp>
        <p:nvSpPr>
          <p:cNvPr id="9" name="テキスト ボックス 8">
            <a:extLst>
              <a:ext uri="{FF2B5EF4-FFF2-40B4-BE49-F238E27FC236}">
                <a16:creationId xmlns:a16="http://schemas.microsoft.com/office/drawing/2014/main" id="{DABAF11B-EF2C-465A-88EA-0308C9DEAC42}"/>
              </a:ext>
            </a:extLst>
          </p:cNvPr>
          <p:cNvSpPr txBox="1"/>
          <p:nvPr/>
        </p:nvSpPr>
        <p:spPr>
          <a:xfrm>
            <a:off x="591845" y="538799"/>
            <a:ext cx="2826415" cy="276999"/>
          </a:xfrm>
          <a:prstGeom prst="rect">
            <a:avLst/>
          </a:prstGeom>
          <a:noFill/>
        </p:spPr>
        <p:txBody>
          <a:bodyPr wrap="none" rtlCol="0">
            <a:spAutoFit/>
          </a:bodyPr>
          <a:lstStyle/>
          <a:p>
            <a:r>
              <a:rPr kumimoji="1" lang="ja-JP" altLang="en-US" sz="1200" b="1"/>
              <a:t>○ＴＲスキル発動</a:t>
            </a:r>
            <a:r>
              <a:rPr kumimoji="1" lang="ja-JP" altLang="en-US" sz="1000" b="1"/>
              <a:t>（開発俗称ＴＲ必殺技）</a:t>
            </a:r>
          </a:p>
        </p:txBody>
      </p:sp>
      <p:sp>
        <p:nvSpPr>
          <p:cNvPr id="22" name="テキスト ボックス 21">
            <a:extLst>
              <a:ext uri="{FF2B5EF4-FFF2-40B4-BE49-F238E27FC236}">
                <a16:creationId xmlns:a16="http://schemas.microsoft.com/office/drawing/2014/main" id="{ADF91543-D7FF-4268-8CD1-4C3C7F3D2FFB}"/>
              </a:ext>
            </a:extLst>
          </p:cNvPr>
          <p:cNvSpPr txBox="1"/>
          <p:nvPr/>
        </p:nvSpPr>
        <p:spPr>
          <a:xfrm>
            <a:off x="777054" y="1154963"/>
            <a:ext cx="2787943" cy="246221"/>
          </a:xfrm>
          <a:prstGeom prst="rect">
            <a:avLst/>
          </a:prstGeom>
          <a:noFill/>
        </p:spPr>
        <p:txBody>
          <a:bodyPr wrap="none" rtlCol="0">
            <a:spAutoFit/>
          </a:bodyPr>
          <a:lstStyle/>
          <a:p>
            <a:r>
              <a:rPr kumimoji="1" lang="ja-JP" altLang="en-US" sz="1000" b="1"/>
              <a:t>・ＴＲメーター</a:t>
            </a:r>
            <a:r>
              <a:rPr kumimoji="1" lang="ja-JP" altLang="en-US" sz="1000" b="1">
                <a:solidFill>
                  <a:schemeClr val="accent6">
                    <a:lumMod val="60000"/>
                    <a:lumOff val="40000"/>
                  </a:schemeClr>
                </a:solidFill>
              </a:rPr>
              <a:t>（</a:t>
            </a:r>
            <a:r>
              <a:rPr kumimoji="1" lang="en-US" altLang="ja-JP" sz="1000" b="1">
                <a:solidFill>
                  <a:schemeClr val="accent6">
                    <a:lumMod val="60000"/>
                    <a:lumOff val="40000"/>
                  </a:schemeClr>
                </a:solidFill>
              </a:rPr>
              <a:t>1st</a:t>
            </a:r>
            <a:r>
              <a:rPr kumimoji="1" lang="ja-JP" altLang="en-US" sz="1000" b="1">
                <a:solidFill>
                  <a:schemeClr val="accent6">
                    <a:lumMod val="60000"/>
                    <a:lumOff val="40000"/>
                  </a:schemeClr>
                </a:solidFill>
              </a:rPr>
              <a:t>のバトル仕様から移植）</a:t>
            </a:r>
            <a:endParaRPr kumimoji="1" lang="en-US" altLang="ja-JP" sz="1000" b="1">
              <a:solidFill>
                <a:schemeClr val="accent6">
                  <a:lumMod val="60000"/>
                  <a:lumOff val="40000"/>
                </a:schemeClr>
              </a:solidFill>
            </a:endParaRPr>
          </a:p>
        </p:txBody>
      </p:sp>
      <p:sp>
        <p:nvSpPr>
          <p:cNvPr id="23" name="テキスト ボックス 22">
            <a:extLst>
              <a:ext uri="{FF2B5EF4-FFF2-40B4-BE49-F238E27FC236}">
                <a16:creationId xmlns:a16="http://schemas.microsoft.com/office/drawing/2014/main" id="{426F6C2E-9C37-44A3-BEE5-58EB5744529F}"/>
              </a:ext>
            </a:extLst>
          </p:cNvPr>
          <p:cNvSpPr txBox="1"/>
          <p:nvPr/>
        </p:nvSpPr>
        <p:spPr>
          <a:xfrm>
            <a:off x="912678" y="1368597"/>
            <a:ext cx="6468437" cy="246221"/>
          </a:xfrm>
          <a:prstGeom prst="rect">
            <a:avLst/>
          </a:prstGeom>
          <a:noFill/>
        </p:spPr>
        <p:txBody>
          <a:bodyPr wrap="none" rtlCol="0">
            <a:spAutoFit/>
          </a:bodyPr>
          <a:lstStyle/>
          <a:p>
            <a:r>
              <a:rPr kumimoji="1" lang="ja-JP" altLang="en-US" sz="1000"/>
              <a:t>ＴＲメーターは部隊の各キャラ、各ＴＲカードごとに持っている。その値を以下の表に従い上昇させていく。</a:t>
            </a:r>
            <a:endParaRPr kumimoji="1" lang="en-US" altLang="ja-JP" sz="1000"/>
          </a:p>
        </p:txBody>
      </p:sp>
      <p:graphicFrame>
        <p:nvGraphicFramePr>
          <p:cNvPr id="26" name="表 25">
            <a:extLst>
              <a:ext uri="{FF2B5EF4-FFF2-40B4-BE49-F238E27FC236}">
                <a16:creationId xmlns:a16="http://schemas.microsoft.com/office/drawing/2014/main" id="{4043D6F5-2CA1-4CB9-9AE5-BECEF81F2569}"/>
              </a:ext>
            </a:extLst>
          </p:cNvPr>
          <p:cNvGraphicFramePr>
            <a:graphicFrameLocks noGrp="1"/>
          </p:cNvGraphicFramePr>
          <p:nvPr>
            <p:extLst>
              <p:ext uri="{D42A27DB-BD31-4B8C-83A1-F6EECF244321}">
                <p14:modId xmlns:p14="http://schemas.microsoft.com/office/powerpoint/2010/main" val="2914744483"/>
              </p:ext>
            </p:extLst>
          </p:nvPr>
        </p:nvGraphicFramePr>
        <p:xfrm>
          <a:off x="717183" y="1630334"/>
          <a:ext cx="6000115" cy="1432560"/>
        </p:xfrm>
        <a:graphic>
          <a:graphicData uri="http://schemas.openxmlformats.org/drawingml/2006/table">
            <a:tbl>
              <a:tblPr firstRow="1" bandRow="1">
                <a:tableStyleId>{5C22544A-7EE6-4342-B048-85BDC9FD1C3A}</a:tableStyleId>
              </a:tblPr>
              <a:tblGrid>
                <a:gridCol w="1614805">
                  <a:extLst>
                    <a:ext uri="{9D8B030D-6E8A-4147-A177-3AD203B41FA5}">
                      <a16:colId xmlns:a16="http://schemas.microsoft.com/office/drawing/2014/main" val="117069694"/>
                    </a:ext>
                  </a:extLst>
                </a:gridCol>
                <a:gridCol w="3138805">
                  <a:extLst>
                    <a:ext uri="{9D8B030D-6E8A-4147-A177-3AD203B41FA5}">
                      <a16:colId xmlns:a16="http://schemas.microsoft.com/office/drawing/2014/main" val="3966355313"/>
                    </a:ext>
                  </a:extLst>
                </a:gridCol>
                <a:gridCol w="1246505">
                  <a:extLst>
                    <a:ext uri="{9D8B030D-6E8A-4147-A177-3AD203B41FA5}">
                      <a16:colId xmlns:a16="http://schemas.microsoft.com/office/drawing/2014/main" val="2303998619"/>
                    </a:ext>
                  </a:extLst>
                </a:gridCol>
              </a:tblGrid>
              <a:tr h="0">
                <a:tc>
                  <a:txBody>
                    <a:bodyPr/>
                    <a:lstStyle/>
                    <a:p>
                      <a:r>
                        <a:rPr kumimoji="1" lang="ja-JP" altLang="en-US" sz="1000"/>
                        <a:t>条件</a:t>
                      </a:r>
                    </a:p>
                  </a:txBody>
                  <a:tcPr/>
                </a:tc>
                <a:tc>
                  <a:txBody>
                    <a:bodyPr/>
                    <a:lstStyle/>
                    <a:p>
                      <a:r>
                        <a:rPr kumimoji="1" lang="ja-JP" altLang="en-US" sz="1000"/>
                        <a:t>概要</a:t>
                      </a:r>
                    </a:p>
                  </a:txBody>
                  <a:tcPr/>
                </a:tc>
                <a:tc>
                  <a:txBody>
                    <a:bodyPr/>
                    <a:lstStyle/>
                    <a:p>
                      <a:r>
                        <a:rPr kumimoji="1" lang="ja-JP" altLang="en-US" sz="1000"/>
                        <a:t>上昇値</a:t>
                      </a:r>
                    </a:p>
                  </a:txBody>
                  <a:tcPr/>
                </a:tc>
                <a:extLst>
                  <a:ext uri="{0D108BD9-81ED-4DB2-BD59-A6C34878D82A}">
                    <a16:rowId xmlns:a16="http://schemas.microsoft.com/office/drawing/2014/main" val="1876427441"/>
                  </a:ext>
                </a:extLst>
              </a:tr>
              <a:tr h="0">
                <a:tc>
                  <a:txBody>
                    <a:bodyPr/>
                    <a:lstStyle/>
                    <a:p>
                      <a:r>
                        <a:rPr kumimoji="1" lang="ja-JP" altLang="en-US" sz="1000"/>
                        <a:t>経過時間</a:t>
                      </a:r>
                      <a:r>
                        <a:rPr kumimoji="1" lang="en-US" altLang="ja-JP" sz="1000"/>
                        <a:t>1</a:t>
                      </a:r>
                      <a:r>
                        <a:rPr kumimoji="1" lang="ja-JP" altLang="en-US" sz="1000"/>
                        <a:t>秒</a:t>
                      </a:r>
                    </a:p>
                  </a:txBody>
                  <a:tcPr/>
                </a:tc>
                <a:tc>
                  <a:txBody>
                    <a:bodyPr/>
                    <a:lstStyle/>
                    <a:p>
                      <a:r>
                        <a:rPr kumimoji="1" lang="ja-JP" altLang="en-US" sz="1000"/>
                        <a:t>時間によって上昇していく。</a:t>
                      </a:r>
                      <a:endParaRPr kumimoji="1" lang="en-US" altLang="ja-JP" sz="1000"/>
                    </a:p>
                    <a:p>
                      <a:r>
                        <a:rPr kumimoji="1" lang="ja-JP" altLang="en-US" sz="1000"/>
                        <a:t>ただし、ゲームのタイマーを止めている際は上昇も停止させる。</a:t>
                      </a:r>
                    </a:p>
                  </a:txBody>
                  <a:tcPr/>
                </a:tc>
                <a:tc>
                  <a:txBody>
                    <a:bodyPr/>
                    <a:lstStyle/>
                    <a:p>
                      <a:r>
                        <a:rPr kumimoji="1" lang="en-US" altLang="ja-JP" sz="1000"/>
                        <a:t>1</a:t>
                      </a:r>
                      <a:endParaRPr kumimoji="1" lang="ja-JP" altLang="en-US" sz="1000"/>
                    </a:p>
                  </a:txBody>
                  <a:tcPr/>
                </a:tc>
                <a:extLst>
                  <a:ext uri="{0D108BD9-81ED-4DB2-BD59-A6C34878D82A}">
                    <a16:rowId xmlns:a16="http://schemas.microsoft.com/office/drawing/2014/main" val="4245469930"/>
                  </a:ext>
                </a:extLst>
              </a:tr>
              <a:tr h="0">
                <a:tc>
                  <a:txBody>
                    <a:bodyPr/>
                    <a:lstStyle/>
                    <a:p>
                      <a:r>
                        <a:rPr kumimoji="1" lang="ja-JP" altLang="en-US" sz="1000"/>
                        <a:t>敵に与ダメージ</a:t>
                      </a:r>
                    </a:p>
                  </a:txBody>
                  <a:tcPr/>
                </a:tc>
                <a:tc>
                  <a:txBody>
                    <a:bodyPr/>
                    <a:lstStyle/>
                    <a:p>
                      <a:r>
                        <a:rPr kumimoji="1" lang="ja-JP" altLang="en-US" sz="1000"/>
                        <a:t>キャラが怪獣にダメージを与えた時点で上昇</a:t>
                      </a:r>
                    </a:p>
                  </a:txBody>
                  <a:tcPr/>
                </a:tc>
                <a:tc>
                  <a:txBody>
                    <a:bodyPr/>
                    <a:lstStyle/>
                    <a:p>
                      <a:r>
                        <a:rPr kumimoji="1" lang="ja-JP" altLang="en-US" sz="1000"/>
                        <a:t>ダメージ値の</a:t>
                      </a:r>
                      <a:r>
                        <a:rPr kumimoji="1" lang="en-US" altLang="ja-JP" sz="1000"/>
                        <a:t>10</a:t>
                      </a:r>
                      <a:r>
                        <a:rPr kumimoji="1" lang="ja-JP" altLang="en-US" sz="1000"/>
                        <a:t>％</a:t>
                      </a:r>
                    </a:p>
                  </a:txBody>
                  <a:tcPr/>
                </a:tc>
                <a:extLst>
                  <a:ext uri="{0D108BD9-81ED-4DB2-BD59-A6C34878D82A}">
                    <a16:rowId xmlns:a16="http://schemas.microsoft.com/office/drawing/2014/main" val="4242153153"/>
                  </a:ext>
                </a:extLst>
              </a:tr>
              <a:tr h="0">
                <a:tc>
                  <a:txBody>
                    <a:bodyPr/>
                    <a:lstStyle/>
                    <a:p>
                      <a:r>
                        <a:rPr kumimoji="1" lang="ja-JP" altLang="en-US" sz="1000"/>
                        <a:t>敵から被ダメージ</a:t>
                      </a:r>
                    </a:p>
                  </a:txBody>
                  <a:tcPr/>
                </a:tc>
                <a:tc>
                  <a:txBody>
                    <a:bodyPr/>
                    <a:lstStyle/>
                    <a:p>
                      <a:r>
                        <a:rPr kumimoji="1" lang="ja-JP" altLang="en-US" sz="1000"/>
                        <a:t>部隊がダメージを受けた時点で上昇。</a:t>
                      </a:r>
                      <a:endParaRPr kumimoji="1" lang="en-US" altLang="ja-JP" sz="1000"/>
                    </a:p>
                  </a:txBody>
                  <a:tcPr/>
                </a:tc>
                <a:tc>
                  <a:txBody>
                    <a:bodyPr/>
                    <a:lstStyle/>
                    <a:p>
                      <a:r>
                        <a:rPr kumimoji="1" lang="ja-JP" altLang="en-US" sz="1000"/>
                        <a:t>ＴＲカードへのダメージ値の</a:t>
                      </a:r>
                      <a:r>
                        <a:rPr kumimoji="1" lang="en-US" altLang="ja-JP" sz="1000"/>
                        <a:t>30</a:t>
                      </a:r>
                      <a:r>
                        <a:rPr kumimoji="1" lang="ja-JP" altLang="en-US" sz="1000"/>
                        <a:t>％</a:t>
                      </a:r>
                      <a:endParaRPr kumimoji="1" lang="en-US" altLang="ja-JP" sz="1000"/>
                    </a:p>
                  </a:txBody>
                  <a:tcPr/>
                </a:tc>
                <a:extLst>
                  <a:ext uri="{0D108BD9-81ED-4DB2-BD59-A6C34878D82A}">
                    <a16:rowId xmlns:a16="http://schemas.microsoft.com/office/drawing/2014/main" val="2453219370"/>
                  </a:ext>
                </a:extLst>
              </a:tr>
            </a:tbl>
          </a:graphicData>
        </a:graphic>
      </p:graphicFrame>
      <p:sp>
        <p:nvSpPr>
          <p:cNvPr id="28" name="テキスト ボックス 27">
            <a:extLst>
              <a:ext uri="{FF2B5EF4-FFF2-40B4-BE49-F238E27FC236}">
                <a16:creationId xmlns:a16="http://schemas.microsoft.com/office/drawing/2014/main" id="{276EE8CB-62F2-4F6E-A233-331718C7FBD7}"/>
              </a:ext>
            </a:extLst>
          </p:cNvPr>
          <p:cNvSpPr txBox="1"/>
          <p:nvPr/>
        </p:nvSpPr>
        <p:spPr>
          <a:xfrm>
            <a:off x="912678" y="3384003"/>
            <a:ext cx="7734810" cy="707886"/>
          </a:xfrm>
          <a:prstGeom prst="rect">
            <a:avLst/>
          </a:prstGeom>
          <a:noFill/>
        </p:spPr>
        <p:txBody>
          <a:bodyPr wrap="none" rtlCol="0">
            <a:spAutoFit/>
          </a:bodyPr>
          <a:lstStyle/>
          <a:p>
            <a:r>
              <a:rPr kumimoji="1" lang="ja-JP" altLang="en-US" sz="1000"/>
              <a:t>ＴＲメーター最大となった場合、該当のキャラアイコン付近をスワイプできるようになり、ＴＲ必殺技が発動できるようになる。</a:t>
            </a:r>
          </a:p>
          <a:p>
            <a:r>
              <a:rPr kumimoji="1" lang="ja-JP" altLang="en-US" sz="1000"/>
              <a:t>スワイプした時点で、</a:t>
            </a:r>
            <a:r>
              <a:rPr kumimoji="1" lang="ja-JP" altLang="en-US" sz="1000" b="1">
                <a:solidFill>
                  <a:srgbClr val="FF0000"/>
                </a:solidFill>
              </a:rPr>
              <a:t>ゲーム進行のタイマーを停止し</a:t>
            </a:r>
            <a:r>
              <a:rPr kumimoji="1" lang="ja-JP" altLang="en-US" sz="1000"/>
              <a:t>、直ちに</a:t>
            </a:r>
            <a:r>
              <a:rPr kumimoji="1" lang="en-US" altLang="ja-JP" sz="1000"/>
              <a:t>TR</a:t>
            </a:r>
            <a:r>
              <a:rPr kumimoji="1" lang="ja-JP" altLang="en-US" sz="1000"/>
              <a:t>必殺技開始演出（下記）を開始する。</a:t>
            </a:r>
            <a:endParaRPr kumimoji="1" lang="en-US" altLang="ja-JP" sz="1000"/>
          </a:p>
          <a:p>
            <a:endParaRPr kumimoji="1" lang="en-US" altLang="ja-JP" sz="1000"/>
          </a:p>
          <a:p>
            <a:r>
              <a:rPr kumimoji="1" lang="ja-JP" altLang="en-US" sz="1000"/>
              <a:t>ただし、怪獣の攻撃その他の演出中での時間停止中に入力することはできない。（そういった際は</a:t>
            </a:r>
            <a:r>
              <a:rPr kumimoji="1" lang="en-US" altLang="ja-JP" sz="1000"/>
              <a:t>UI</a:t>
            </a:r>
            <a:r>
              <a:rPr kumimoji="1" lang="ja-JP" altLang="en-US" sz="1000"/>
              <a:t>が表示されない）</a:t>
            </a:r>
            <a:endParaRPr kumimoji="1" lang="en-US" altLang="ja-JP" sz="1000"/>
          </a:p>
        </p:txBody>
      </p:sp>
      <p:sp>
        <p:nvSpPr>
          <p:cNvPr id="29" name="テキスト ボックス 28">
            <a:extLst>
              <a:ext uri="{FF2B5EF4-FFF2-40B4-BE49-F238E27FC236}">
                <a16:creationId xmlns:a16="http://schemas.microsoft.com/office/drawing/2014/main" id="{498D7972-62AC-4E17-95C5-BA49E4ADBA9F}"/>
              </a:ext>
            </a:extLst>
          </p:cNvPr>
          <p:cNvSpPr txBox="1"/>
          <p:nvPr/>
        </p:nvSpPr>
        <p:spPr>
          <a:xfrm>
            <a:off x="828152" y="3128100"/>
            <a:ext cx="2787943" cy="246221"/>
          </a:xfrm>
          <a:prstGeom prst="rect">
            <a:avLst/>
          </a:prstGeom>
          <a:noFill/>
        </p:spPr>
        <p:txBody>
          <a:bodyPr wrap="none" rtlCol="0">
            <a:spAutoFit/>
          </a:bodyPr>
          <a:lstStyle/>
          <a:p>
            <a:r>
              <a:rPr kumimoji="1" lang="ja-JP" altLang="en-US" sz="1000" b="1"/>
              <a:t>・発動について</a:t>
            </a:r>
            <a:r>
              <a:rPr kumimoji="1" lang="ja-JP" altLang="en-US" sz="1000" b="1">
                <a:solidFill>
                  <a:schemeClr val="accent6">
                    <a:lumMod val="60000"/>
                    <a:lumOff val="40000"/>
                  </a:schemeClr>
                </a:solidFill>
              </a:rPr>
              <a:t>（</a:t>
            </a:r>
            <a:r>
              <a:rPr kumimoji="1" lang="en-US" altLang="ja-JP" sz="1000" b="1">
                <a:solidFill>
                  <a:schemeClr val="accent6">
                    <a:lumMod val="60000"/>
                    <a:lumOff val="40000"/>
                  </a:schemeClr>
                </a:solidFill>
              </a:rPr>
              <a:t>1st</a:t>
            </a:r>
            <a:r>
              <a:rPr kumimoji="1" lang="ja-JP" altLang="en-US" sz="1000" b="1">
                <a:solidFill>
                  <a:schemeClr val="accent6">
                    <a:lumMod val="60000"/>
                    <a:lumOff val="40000"/>
                  </a:schemeClr>
                </a:solidFill>
              </a:rPr>
              <a:t>のバトル仕様から移植）</a:t>
            </a:r>
            <a:endParaRPr kumimoji="1" lang="en-US" altLang="ja-JP" sz="1000" b="1"/>
          </a:p>
        </p:txBody>
      </p:sp>
      <p:grpSp>
        <p:nvGrpSpPr>
          <p:cNvPr id="2" name="グループ化 1">
            <a:extLst>
              <a:ext uri="{FF2B5EF4-FFF2-40B4-BE49-F238E27FC236}">
                <a16:creationId xmlns:a16="http://schemas.microsoft.com/office/drawing/2014/main" id="{A5ED14B1-FFF6-499F-9D04-6DD72594B2D2}"/>
              </a:ext>
            </a:extLst>
          </p:cNvPr>
          <p:cNvGrpSpPr/>
          <p:nvPr/>
        </p:nvGrpSpPr>
        <p:grpSpPr>
          <a:xfrm>
            <a:off x="530957" y="4133253"/>
            <a:ext cx="3912004" cy="2361187"/>
            <a:chOff x="547735" y="2842108"/>
            <a:chExt cx="3912004" cy="2361187"/>
          </a:xfrm>
        </p:grpSpPr>
        <p:pic>
          <p:nvPicPr>
            <p:cNvPr id="30" name="図 29">
              <a:extLst>
                <a:ext uri="{FF2B5EF4-FFF2-40B4-BE49-F238E27FC236}">
                  <a16:creationId xmlns:a16="http://schemas.microsoft.com/office/drawing/2014/main" id="{15AF03B7-A188-4F08-A7B5-10FB6CF41275}"/>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55000"/>
                      </a14:imgEffect>
                    </a14:imgLayer>
                  </a14:imgProps>
                </a:ext>
              </a:extLst>
            </a:blip>
            <a:stretch>
              <a:fillRect/>
            </a:stretch>
          </p:blipFill>
          <p:spPr>
            <a:xfrm>
              <a:off x="3453812" y="2843208"/>
              <a:ext cx="1005927" cy="1774090"/>
            </a:xfrm>
            <a:prstGeom prst="rect">
              <a:avLst/>
            </a:prstGeom>
          </p:spPr>
        </p:pic>
        <p:pic>
          <p:nvPicPr>
            <p:cNvPr id="31" name="図 30" descr="スクリーンショット, ディスプレイ が含まれている画像&#10;&#10;自動的に生成された説明">
              <a:extLst>
                <a:ext uri="{FF2B5EF4-FFF2-40B4-BE49-F238E27FC236}">
                  <a16:creationId xmlns:a16="http://schemas.microsoft.com/office/drawing/2014/main" id="{6BFD03F3-2DC5-4578-B562-CE21D5C0FE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203" y="2842110"/>
              <a:ext cx="1000778" cy="1776288"/>
            </a:xfrm>
            <a:prstGeom prst="rect">
              <a:avLst/>
            </a:prstGeom>
          </p:spPr>
        </p:pic>
        <p:sp>
          <p:nvSpPr>
            <p:cNvPr id="33" name="二等辺三角形 32">
              <a:extLst>
                <a:ext uri="{FF2B5EF4-FFF2-40B4-BE49-F238E27FC236}">
                  <a16:creationId xmlns:a16="http://schemas.microsoft.com/office/drawing/2014/main" id="{2C34C965-B693-4114-A2DC-74CF1B25E69E}"/>
                </a:ext>
              </a:extLst>
            </p:cNvPr>
            <p:cNvSpPr/>
            <p:nvPr/>
          </p:nvSpPr>
          <p:spPr>
            <a:xfrm rot="5400000">
              <a:off x="1780972" y="3646556"/>
              <a:ext cx="232862" cy="1675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二等辺三角形 33">
              <a:extLst>
                <a:ext uri="{FF2B5EF4-FFF2-40B4-BE49-F238E27FC236}">
                  <a16:creationId xmlns:a16="http://schemas.microsoft.com/office/drawing/2014/main" id="{72CA59B6-88C4-4241-88FB-6CECBDABF8F8}"/>
                </a:ext>
              </a:extLst>
            </p:cNvPr>
            <p:cNvSpPr/>
            <p:nvPr/>
          </p:nvSpPr>
          <p:spPr>
            <a:xfrm rot="5400000">
              <a:off x="3160052" y="3646556"/>
              <a:ext cx="232862" cy="1675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ボックス 34">
              <a:extLst>
                <a:ext uri="{FF2B5EF4-FFF2-40B4-BE49-F238E27FC236}">
                  <a16:creationId xmlns:a16="http://schemas.microsoft.com/office/drawing/2014/main" id="{0FCE2254-DAE0-4F9F-8948-2E2C41C6C7A2}"/>
                </a:ext>
              </a:extLst>
            </p:cNvPr>
            <p:cNvSpPr txBox="1"/>
            <p:nvPr/>
          </p:nvSpPr>
          <p:spPr>
            <a:xfrm>
              <a:off x="547735" y="4618520"/>
              <a:ext cx="1313180" cy="584775"/>
            </a:xfrm>
            <a:prstGeom prst="rect">
              <a:avLst/>
            </a:prstGeom>
            <a:noFill/>
          </p:spPr>
          <p:txBody>
            <a:bodyPr wrap="none" rtlCol="0">
              <a:spAutoFit/>
            </a:bodyPr>
            <a:lstStyle/>
            <a:p>
              <a:pPr algn="ctr"/>
              <a:r>
                <a:rPr kumimoji="1" lang="ja-JP" altLang="en-US" sz="800"/>
                <a:t>スワイプとともに</a:t>
              </a:r>
              <a:endParaRPr kumimoji="1" lang="en-US" altLang="ja-JP" sz="800"/>
            </a:p>
            <a:p>
              <a:pPr algn="ctr"/>
              <a:r>
                <a:rPr kumimoji="1" lang="ja-JP" altLang="en-US" sz="800"/>
                <a:t>カードがと小さく透明の</a:t>
              </a:r>
              <a:endParaRPr kumimoji="1" lang="en-US" altLang="ja-JP" sz="800"/>
            </a:p>
            <a:p>
              <a:pPr algn="ctr"/>
              <a:r>
                <a:rPr kumimoji="1" lang="ja-JP" altLang="en-US" sz="800"/>
                <a:t>状態から拡大しつつ</a:t>
              </a:r>
              <a:endParaRPr kumimoji="1" lang="en-US" altLang="ja-JP" sz="800"/>
            </a:p>
            <a:p>
              <a:pPr algn="ctr"/>
              <a:r>
                <a:rPr kumimoji="1" lang="ja-JP" altLang="en-US" sz="800"/>
                <a:t>フレームイン</a:t>
              </a:r>
              <a:endParaRPr kumimoji="1" lang="en-US" altLang="ja-JP" sz="800"/>
            </a:p>
          </p:txBody>
        </p:sp>
        <p:sp>
          <p:nvSpPr>
            <p:cNvPr id="36" name="テキスト ボックス 35">
              <a:extLst>
                <a:ext uri="{FF2B5EF4-FFF2-40B4-BE49-F238E27FC236}">
                  <a16:creationId xmlns:a16="http://schemas.microsoft.com/office/drawing/2014/main" id="{135BEFBE-1A82-4951-9E63-618C4326A478}"/>
                </a:ext>
              </a:extLst>
            </p:cNvPr>
            <p:cNvSpPr txBox="1"/>
            <p:nvPr/>
          </p:nvSpPr>
          <p:spPr>
            <a:xfrm>
              <a:off x="2029403" y="4636088"/>
              <a:ext cx="1107996" cy="338554"/>
            </a:xfrm>
            <a:prstGeom prst="rect">
              <a:avLst/>
            </a:prstGeom>
            <a:noFill/>
          </p:spPr>
          <p:txBody>
            <a:bodyPr wrap="none" rtlCol="0">
              <a:spAutoFit/>
            </a:bodyPr>
            <a:lstStyle/>
            <a:p>
              <a:pPr algn="ctr"/>
              <a:r>
                <a:rPr kumimoji="1" lang="ja-JP" altLang="en-US" sz="800"/>
                <a:t>光彩を伴いながら</a:t>
              </a:r>
              <a:endParaRPr kumimoji="1" lang="en-US" altLang="ja-JP" sz="800"/>
            </a:p>
            <a:p>
              <a:pPr algn="ctr"/>
              <a:r>
                <a:rPr kumimoji="1" lang="ja-JP" altLang="en-US" sz="800"/>
                <a:t>カードが光っていく</a:t>
              </a:r>
              <a:endParaRPr kumimoji="1" lang="en-US" altLang="ja-JP" sz="800"/>
            </a:p>
          </p:txBody>
        </p:sp>
        <p:sp>
          <p:nvSpPr>
            <p:cNvPr id="37" name="テキスト ボックス 36">
              <a:extLst>
                <a:ext uri="{FF2B5EF4-FFF2-40B4-BE49-F238E27FC236}">
                  <a16:creationId xmlns:a16="http://schemas.microsoft.com/office/drawing/2014/main" id="{B60A2D6A-DF54-4BC4-B5DC-F90A748DB5C5}"/>
                </a:ext>
              </a:extLst>
            </p:cNvPr>
            <p:cNvSpPr txBox="1"/>
            <p:nvPr/>
          </p:nvSpPr>
          <p:spPr>
            <a:xfrm>
              <a:off x="3514620" y="4603131"/>
              <a:ext cx="902811" cy="338554"/>
            </a:xfrm>
            <a:prstGeom prst="rect">
              <a:avLst/>
            </a:prstGeom>
            <a:noFill/>
          </p:spPr>
          <p:txBody>
            <a:bodyPr wrap="none" rtlCol="0">
              <a:spAutoFit/>
            </a:bodyPr>
            <a:lstStyle/>
            <a:p>
              <a:pPr algn="ctr"/>
              <a:r>
                <a:rPr kumimoji="1" lang="ja-JP" altLang="en-US" sz="800"/>
                <a:t>画面全体が</a:t>
              </a:r>
              <a:endParaRPr kumimoji="1" lang="en-US" altLang="ja-JP" sz="800"/>
            </a:p>
            <a:p>
              <a:pPr algn="ctr"/>
              <a:r>
                <a:rPr kumimoji="1" lang="ja-JP" altLang="en-US" sz="800"/>
                <a:t>ホワイトアウト</a:t>
              </a:r>
              <a:endParaRPr kumimoji="1" lang="en-US" altLang="ja-JP" sz="800"/>
            </a:p>
          </p:txBody>
        </p:sp>
        <p:pic>
          <p:nvPicPr>
            <p:cNvPr id="38" name="図 37">
              <a:extLst>
                <a:ext uri="{FF2B5EF4-FFF2-40B4-BE49-F238E27FC236}">
                  <a16:creationId xmlns:a16="http://schemas.microsoft.com/office/drawing/2014/main" id="{31B3F368-C151-4297-8577-36DBD5DF3176}"/>
                </a:ext>
              </a:extLst>
            </p:cNvPr>
            <p:cNvPicPr>
              <a:picLocks noChangeAspect="1"/>
            </p:cNvPicPr>
            <p:nvPr/>
          </p:nvPicPr>
          <p:blipFill>
            <a:blip r:embed="rId5">
              <a:alphaModFix amt="70000"/>
              <a:extLst>
                <a:ext uri="{28A0092B-C50C-407E-A947-70E740481C1C}">
                  <a14:useLocalDpi xmlns:a14="http://schemas.microsoft.com/office/drawing/2010/main" val="0"/>
                </a:ext>
              </a:extLst>
            </a:blip>
            <a:stretch>
              <a:fillRect/>
            </a:stretch>
          </p:blipFill>
          <p:spPr>
            <a:xfrm>
              <a:off x="1061835" y="4017364"/>
              <a:ext cx="205355" cy="308033"/>
            </a:xfrm>
            <a:prstGeom prst="rect">
              <a:avLst/>
            </a:prstGeom>
          </p:spPr>
        </p:pic>
        <p:pic>
          <p:nvPicPr>
            <p:cNvPr id="39" name="図 38">
              <a:extLst>
                <a:ext uri="{FF2B5EF4-FFF2-40B4-BE49-F238E27FC236}">
                  <a16:creationId xmlns:a16="http://schemas.microsoft.com/office/drawing/2014/main" id="{87C544E6-44BE-4D03-87E8-86118F7CE800}"/>
                </a:ext>
              </a:extLst>
            </p:cNvPr>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865438" y="3008814"/>
              <a:ext cx="652909" cy="979365"/>
            </a:xfrm>
            <a:prstGeom prst="rect">
              <a:avLst/>
            </a:prstGeom>
          </p:spPr>
        </p:pic>
        <p:sp>
          <p:nvSpPr>
            <p:cNvPr id="40" name="矢印: 下 39">
              <a:extLst>
                <a:ext uri="{FF2B5EF4-FFF2-40B4-BE49-F238E27FC236}">
                  <a16:creationId xmlns:a16="http://schemas.microsoft.com/office/drawing/2014/main" id="{BB14CFB2-C647-46C1-9DDF-C854574A6316}"/>
                </a:ext>
              </a:extLst>
            </p:cNvPr>
            <p:cNvSpPr/>
            <p:nvPr/>
          </p:nvSpPr>
          <p:spPr>
            <a:xfrm rot="9601413">
              <a:off x="908451" y="3702207"/>
              <a:ext cx="144765" cy="366403"/>
            </a:xfrm>
            <a:prstGeom prst="downArrow">
              <a:avLst/>
            </a:prstGeom>
            <a:gradFill flip="none" rotWithShape="1">
              <a:gsLst>
                <a:gs pos="0">
                  <a:schemeClr val="accent4">
                    <a:lumMod val="40000"/>
                    <a:lumOff val="60000"/>
                    <a:alpha val="0"/>
                  </a:schemeClr>
                </a:gs>
                <a:gs pos="25000">
                  <a:schemeClr val="accent4">
                    <a:lumMod val="40000"/>
                    <a:lumOff val="60000"/>
                  </a:schemeClr>
                </a:gs>
                <a:gs pos="100000">
                  <a:schemeClr val="accent4">
                    <a:lumMod val="40000"/>
                    <a:lumOff val="6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矢印: 下 40">
              <a:extLst>
                <a:ext uri="{FF2B5EF4-FFF2-40B4-BE49-F238E27FC236}">
                  <a16:creationId xmlns:a16="http://schemas.microsoft.com/office/drawing/2014/main" id="{F551097C-EF4E-4C4C-9FCB-4F9853E6D4CB}"/>
                </a:ext>
              </a:extLst>
            </p:cNvPr>
            <p:cNvSpPr/>
            <p:nvPr/>
          </p:nvSpPr>
          <p:spPr>
            <a:xfrm rot="11998587" flipH="1">
              <a:off x="1279201" y="3713540"/>
              <a:ext cx="144765" cy="366403"/>
            </a:xfrm>
            <a:prstGeom prst="downArrow">
              <a:avLst/>
            </a:prstGeom>
            <a:gradFill flip="none" rotWithShape="1">
              <a:gsLst>
                <a:gs pos="0">
                  <a:schemeClr val="accent4">
                    <a:lumMod val="40000"/>
                    <a:lumOff val="60000"/>
                    <a:alpha val="0"/>
                  </a:schemeClr>
                </a:gs>
                <a:gs pos="25000">
                  <a:schemeClr val="accent4">
                    <a:lumMod val="40000"/>
                    <a:lumOff val="60000"/>
                  </a:schemeClr>
                </a:gs>
                <a:gs pos="100000">
                  <a:schemeClr val="accent4">
                    <a:lumMod val="40000"/>
                    <a:lumOff val="6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3" name="グループ化 42">
              <a:extLst>
                <a:ext uri="{FF2B5EF4-FFF2-40B4-BE49-F238E27FC236}">
                  <a16:creationId xmlns:a16="http://schemas.microsoft.com/office/drawing/2014/main" id="{C5484F3C-AA5C-48B0-AD52-D849A3661393}"/>
                </a:ext>
              </a:extLst>
            </p:cNvPr>
            <p:cNvGrpSpPr/>
            <p:nvPr/>
          </p:nvGrpSpPr>
          <p:grpSpPr>
            <a:xfrm>
              <a:off x="2054781" y="2842108"/>
              <a:ext cx="1007111" cy="1776289"/>
              <a:chOff x="2054781" y="1937598"/>
              <a:chExt cx="1007111" cy="1776289"/>
            </a:xfrm>
          </p:grpSpPr>
          <p:pic>
            <p:nvPicPr>
              <p:cNvPr id="44" name="図 43" descr="スクリーンショット, ディスプレイ が含まれている画像&#10;&#10;自動的に生成された説明">
                <a:extLst>
                  <a:ext uri="{FF2B5EF4-FFF2-40B4-BE49-F238E27FC236}">
                    <a16:creationId xmlns:a16="http://schemas.microsoft.com/office/drawing/2014/main" id="{222D1173-C435-4F31-BF76-0CDAF5F2D4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1114" y="1937599"/>
                <a:ext cx="1000778" cy="1776288"/>
              </a:xfrm>
              <a:prstGeom prst="rect">
                <a:avLst/>
              </a:prstGeom>
            </p:spPr>
          </p:pic>
          <p:grpSp>
            <p:nvGrpSpPr>
              <p:cNvPr id="45" name="グループ化 44">
                <a:extLst>
                  <a:ext uri="{FF2B5EF4-FFF2-40B4-BE49-F238E27FC236}">
                    <a16:creationId xmlns:a16="http://schemas.microsoft.com/office/drawing/2014/main" id="{852358F9-CD02-4F5F-B0A6-6B8230FDC07C}"/>
                  </a:ext>
                </a:extLst>
              </p:cNvPr>
              <p:cNvGrpSpPr/>
              <p:nvPr/>
            </p:nvGrpSpPr>
            <p:grpSpPr>
              <a:xfrm>
                <a:off x="2054781" y="1937598"/>
                <a:ext cx="1007111" cy="1375283"/>
                <a:chOff x="2054781" y="1937598"/>
                <a:chExt cx="1007111" cy="1375283"/>
              </a:xfrm>
            </p:grpSpPr>
            <p:pic>
              <p:nvPicPr>
                <p:cNvPr id="47" name="図 46">
                  <a:extLst>
                    <a:ext uri="{FF2B5EF4-FFF2-40B4-BE49-F238E27FC236}">
                      <a16:creationId xmlns:a16="http://schemas.microsoft.com/office/drawing/2014/main" id="{F84DD5BC-2E7A-4F2A-86CC-A136C579143D}"/>
                    </a:ext>
                  </a:extLst>
                </p:cNvPr>
                <p:cNvPicPr>
                  <a:picLocks noChangeAspect="1"/>
                </p:cNvPicPr>
                <p:nvPr/>
              </p:nvPicPr>
              <p:blipFill rotWithShape="1">
                <a:blip r:embed="rId6"/>
                <a:srcRect l="34399" t="38883"/>
                <a:stretch/>
              </p:blipFill>
              <p:spPr>
                <a:xfrm>
                  <a:off x="2061114" y="1937598"/>
                  <a:ext cx="414981" cy="601109"/>
                </a:xfrm>
                <a:prstGeom prst="rect">
                  <a:avLst/>
                </a:prstGeom>
              </p:spPr>
            </p:pic>
            <p:pic>
              <p:nvPicPr>
                <p:cNvPr id="48" name="図 47">
                  <a:extLst>
                    <a:ext uri="{FF2B5EF4-FFF2-40B4-BE49-F238E27FC236}">
                      <a16:creationId xmlns:a16="http://schemas.microsoft.com/office/drawing/2014/main" id="{92DD0C6F-283D-4FAB-88F3-0255AC6CE3E9}"/>
                    </a:ext>
                  </a:extLst>
                </p:cNvPr>
                <p:cNvPicPr>
                  <a:picLocks noChangeAspect="1"/>
                </p:cNvPicPr>
                <p:nvPr/>
              </p:nvPicPr>
              <p:blipFill rotWithShape="1">
                <a:blip r:embed="rId7"/>
                <a:srcRect t="36952" r="36366"/>
                <a:stretch/>
              </p:blipFill>
              <p:spPr>
                <a:xfrm>
                  <a:off x="2476095" y="1942025"/>
                  <a:ext cx="585797" cy="864840"/>
                </a:xfrm>
                <a:prstGeom prst="rect">
                  <a:avLst/>
                </a:prstGeom>
              </p:spPr>
            </p:pic>
            <p:pic>
              <p:nvPicPr>
                <p:cNvPr id="49" name="図 48">
                  <a:extLst>
                    <a:ext uri="{FF2B5EF4-FFF2-40B4-BE49-F238E27FC236}">
                      <a16:creationId xmlns:a16="http://schemas.microsoft.com/office/drawing/2014/main" id="{22B8A5C5-070A-43EE-A6D8-F94246E45C43}"/>
                    </a:ext>
                  </a:extLst>
                </p:cNvPr>
                <p:cNvPicPr>
                  <a:picLocks noChangeAspect="1"/>
                </p:cNvPicPr>
                <p:nvPr/>
              </p:nvPicPr>
              <p:blipFill rotWithShape="1">
                <a:blip r:embed="rId8"/>
                <a:srcRect r="60502"/>
                <a:stretch/>
              </p:blipFill>
              <p:spPr>
                <a:xfrm>
                  <a:off x="2488789" y="2585918"/>
                  <a:ext cx="573103" cy="573074"/>
                </a:xfrm>
                <a:prstGeom prst="rect">
                  <a:avLst/>
                </a:prstGeom>
              </p:spPr>
            </p:pic>
            <p:pic>
              <p:nvPicPr>
                <p:cNvPr id="50" name="図 49">
                  <a:extLst>
                    <a:ext uri="{FF2B5EF4-FFF2-40B4-BE49-F238E27FC236}">
                      <a16:creationId xmlns:a16="http://schemas.microsoft.com/office/drawing/2014/main" id="{6CBF6B60-F038-4A3A-BEA7-9AA45770E091}"/>
                    </a:ext>
                  </a:extLst>
                </p:cNvPr>
                <p:cNvPicPr>
                  <a:picLocks noChangeAspect="1"/>
                </p:cNvPicPr>
                <p:nvPr/>
              </p:nvPicPr>
              <p:blipFill rotWithShape="1">
                <a:blip r:embed="rId9"/>
                <a:srcRect b="55445"/>
                <a:stretch/>
              </p:blipFill>
              <p:spPr>
                <a:xfrm>
                  <a:off x="2499729" y="2639234"/>
                  <a:ext cx="304826" cy="673647"/>
                </a:xfrm>
                <a:prstGeom prst="rect">
                  <a:avLst/>
                </a:prstGeom>
              </p:spPr>
            </p:pic>
            <p:pic>
              <p:nvPicPr>
                <p:cNvPr id="51" name="図 50">
                  <a:extLst>
                    <a:ext uri="{FF2B5EF4-FFF2-40B4-BE49-F238E27FC236}">
                      <a16:creationId xmlns:a16="http://schemas.microsoft.com/office/drawing/2014/main" id="{410C1E8F-98B8-43F3-AB54-B76098EB91DD}"/>
                    </a:ext>
                  </a:extLst>
                </p:cNvPr>
                <p:cNvPicPr>
                  <a:picLocks noChangeAspect="1"/>
                </p:cNvPicPr>
                <p:nvPr/>
              </p:nvPicPr>
              <p:blipFill rotWithShape="1">
                <a:blip r:embed="rId10"/>
                <a:srcRect l="46963"/>
                <a:stretch/>
              </p:blipFill>
              <p:spPr>
                <a:xfrm>
                  <a:off x="2054781" y="2387288"/>
                  <a:ext cx="485010" cy="914479"/>
                </a:xfrm>
                <a:prstGeom prst="rect">
                  <a:avLst/>
                </a:prstGeom>
              </p:spPr>
            </p:pic>
          </p:grpSp>
          <p:pic>
            <p:nvPicPr>
              <p:cNvPr id="46" name="図 45">
                <a:extLst>
                  <a:ext uri="{FF2B5EF4-FFF2-40B4-BE49-F238E27FC236}">
                    <a16:creationId xmlns:a16="http://schemas.microsoft.com/office/drawing/2014/main" id="{436F33A1-BFEF-4CAB-B63D-54E50632A792}"/>
                  </a:ext>
                </a:extLst>
              </p:cNvPr>
              <p:cNvPicPr>
                <a:picLocks noChangeAspect="1"/>
              </p:cNvPicPr>
              <p:nvPr/>
            </p:nvPicPr>
            <p:blipFill>
              <a:blip r:embed="rId11">
                <a:alphaModFix/>
                <a:extLst>
                  <a:ext uri="{BEBA8EAE-BF5A-486C-A8C5-ECC9F3942E4B}">
                    <a14:imgProps xmlns:a14="http://schemas.microsoft.com/office/drawing/2010/main">
                      <a14:imgLayer r:embed="rId12">
                        <a14:imgEffect>
                          <a14:brightnessContrast bright="50000"/>
                        </a14:imgEffect>
                      </a14:imgLayer>
                    </a14:imgProps>
                  </a:ext>
                  <a:ext uri="{28A0092B-C50C-407E-A947-70E740481C1C}">
                    <a14:useLocalDpi xmlns:a14="http://schemas.microsoft.com/office/drawing/2010/main" val="0"/>
                  </a:ext>
                </a:extLst>
              </a:blip>
              <a:stretch>
                <a:fillRect/>
              </a:stretch>
            </p:blipFill>
            <p:spPr>
              <a:xfrm>
                <a:off x="2216349" y="2104303"/>
                <a:ext cx="652909" cy="979365"/>
              </a:xfrm>
              <a:prstGeom prst="rect">
                <a:avLst/>
              </a:prstGeom>
              <a:effectLst>
                <a:glow rad="139700">
                  <a:schemeClr val="accent4">
                    <a:satMod val="175000"/>
                    <a:alpha val="40000"/>
                  </a:schemeClr>
                </a:glow>
              </a:effectLst>
            </p:spPr>
          </p:pic>
        </p:grpSp>
      </p:grpSp>
    </p:spTree>
    <p:extLst>
      <p:ext uri="{BB962C8B-B14F-4D97-AF65-F5344CB8AC3E}">
        <p14:creationId xmlns:p14="http://schemas.microsoft.com/office/powerpoint/2010/main" val="1276277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5</a:t>
            </a:fld>
            <a:endParaRPr kumimoji="1" lang="ja-JP" altLang="en-US"/>
          </a:p>
        </p:txBody>
      </p:sp>
      <p:sp>
        <p:nvSpPr>
          <p:cNvPr id="20" name="テキスト ボックス 19">
            <a:extLst>
              <a:ext uri="{FF2B5EF4-FFF2-40B4-BE49-F238E27FC236}">
                <a16:creationId xmlns:a16="http://schemas.microsoft.com/office/drawing/2014/main" id="{46C24674-C576-400F-B88E-3FADE551D570}"/>
              </a:ext>
            </a:extLst>
          </p:cNvPr>
          <p:cNvSpPr txBox="1"/>
          <p:nvPr/>
        </p:nvSpPr>
        <p:spPr>
          <a:xfrm>
            <a:off x="777055" y="538799"/>
            <a:ext cx="1980029" cy="246221"/>
          </a:xfrm>
          <a:prstGeom prst="rect">
            <a:avLst/>
          </a:prstGeom>
          <a:noFill/>
        </p:spPr>
        <p:txBody>
          <a:bodyPr wrap="none" rtlCol="0">
            <a:spAutoFit/>
          </a:bodyPr>
          <a:lstStyle/>
          <a:p>
            <a:r>
              <a:rPr kumimoji="1" lang="ja-JP" altLang="en-US" sz="1000" b="1"/>
              <a:t>・ＴＲチャンスとダメージ変化</a:t>
            </a:r>
            <a:endParaRPr kumimoji="1" lang="en-US" altLang="ja-JP" sz="1000" b="1"/>
          </a:p>
        </p:txBody>
      </p:sp>
      <p:sp>
        <p:nvSpPr>
          <p:cNvPr id="21" name="テキスト ボックス 20">
            <a:extLst>
              <a:ext uri="{FF2B5EF4-FFF2-40B4-BE49-F238E27FC236}">
                <a16:creationId xmlns:a16="http://schemas.microsoft.com/office/drawing/2014/main" id="{6F55DF2D-FE02-4817-8A2E-9581C3E87445}"/>
              </a:ext>
            </a:extLst>
          </p:cNvPr>
          <p:cNvSpPr txBox="1"/>
          <p:nvPr/>
        </p:nvSpPr>
        <p:spPr>
          <a:xfrm>
            <a:off x="912678" y="784695"/>
            <a:ext cx="5186035" cy="707886"/>
          </a:xfrm>
          <a:prstGeom prst="rect">
            <a:avLst/>
          </a:prstGeom>
          <a:noFill/>
        </p:spPr>
        <p:txBody>
          <a:bodyPr wrap="none" rtlCol="0">
            <a:spAutoFit/>
          </a:bodyPr>
          <a:lstStyle/>
          <a:p>
            <a:r>
              <a:rPr kumimoji="1" lang="ja-JP" altLang="en-US" sz="1000">
                <a:latin typeface="+mn-ea"/>
              </a:rPr>
              <a:t>怪獣への攻撃に対し、一定の条件でＴＲチャンス状態となる場合がある。</a:t>
            </a:r>
            <a:endParaRPr kumimoji="1" lang="en-US" altLang="ja-JP" sz="1000">
              <a:latin typeface="+mn-ea"/>
            </a:endParaRPr>
          </a:p>
          <a:p>
            <a:r>
              <a:rPr kumimoji="1" lang="ja-JP" altLang="en-US" sz="1000">
                <a:latin typeface="+mn-ea"/>
              </a:rPr>
              <a:t>ＴＲチャンス中に発動することで、ミニゲームが発生し与えるダメージが大きくなる。</a:t>
            </a:r>
            <a:endParaRPr kumimoji="1" lang="en-US" altLang="ja-JP" sz="1000">
              <a:latin typeface="+mn-ea"/>
            </a:endParaRPr>
          </a:p>
          <a:p>
            <a:endParaRPr kumimoji="1" lang="en-US" altLang="ja-JP" sz="1000">
              <a:latin typeface="+mn-ea"/>
            </a:endParaRPr>
          </a:p>
          <a:p>
            <a:r>
              <a:rPr kumimoji="1" lang="en-US" altLang="ja-JP" sz="1000" b="1">
                <a:solidFill>
                  <a:srgbClr val="00B050"/>
                </a:solidFill>
                <a:latin typeface="+mn-ea"/>
              </a:rPr>
              <a:t>【GP01】TR</a:t>
            </a:r>
            <a:r>
              <a:rPr kumimoji="1" lang="ja-JP" altLang="en-US" sz="1000" b="1">
                <a:solidFill>
                  <a:srgbClr val="00B050"/>
                </a:solidFill>
                <a:latin typeface="+mn-ea"/>
              </a:rPr>
              <a:t>必殺技＆破壊</a:t>
            </a:r>
            <a:r>
              <a:rPr kumimoji="1" lang="en-US" altLang="ja-JP" sz="1000" b="1">
                <a:solidFill>
                  <a:srgbClr val="00B050"/>
                </a:solidFill>
                <a:latin typeface="+mn-ea"/>
              </a:rPr>
              <a:t>_[</a:t>
            </a:r>
            <a:r>
              <a:rPr kumimoji="1" lang="ja-JP" altLang="en-US" sz="1000" b="1">
                <a:solidFill>
                  <a:srgbClr val="00B050"/>
                </a:solidFill>
                <a:latin typeface="+mn-ea"/>
              </a:rPr>
              <a:t>日付</a:t>
            </a:r>
            <a:r>
              <a:rPr kumimoji="1" lang="en-US" altLang="ja-JP" sz="1000" b="1">
                <a:solidFill>
                  <a:srgbClr val="00B050"/>
                </a:solidFill>
                <a:latin typeface="+mn-ea"/>
              </a:rPr>
              <a:t>].pptx</a:t>
            </a:r>
            <a:r>
              <a:rPr kumimoji="1" lang="ja-JP" altLang="en-US" sz="1000">
                <a:latin typeface="+mn-ea"/>
              </a:rPr>
              <a:t>　参照。</a:t>
            </a:r>
            <a:endParaRPr kumimoji="1" lang="en-US" altLang="ja-JP" sz="1000">
              <a:latin typeface="+mn-ea"/>
            </a:endParaRPr>
          </a:p>
        </p:txBody>
      </p:sp>
      <p:sp>
        <p:nvSpPr>
          <p:cNvPr id="42" name="テキスト ボックス 41">
            <a:extLst>
              <a:ext uri="{FF2B5EF4-FFF2-40B4-BE49-F238E27FC236}">
                <a16:creationId xmlns:a16="http://schemas.microsoft.com/office/drawing/2014/main" id="{DDE96CD9-FDF7-41DC-9C9D-6D8F9D40736B}"/>
              </a:ext>
            </a:extLst>
          </p:cNvPr>
          <p:cNvSpPr txBox="1"/>
          <p:nvPr/>
        </p:nvSpPr>
        <p:spPr>
          <a:xfrm>
            <a:off x="828152" y="1615366"/>
            <a:ext cx="1338828" cy="246221"/>
          </a:xfrm>
          <a:prstGeom prst="rect">
            <a:avLst/>
          </a:prstGeom>
          <a:noFill/>
        </p:spPr>
        <p:txBody>
          <a:bodyPr wrap="none" rtlCol="0">
            <a:spAutoFit/>
          </a:bodyPr>
          <a:lstStyle/>
          <a:p>
            <a:r>
              <a:rPr kumimoji="1" lang="ja-JP" altLang="en-US" sz="1000" b="1"/>
              <a:t>・ＴＲスキルの分類</a:t>
            </a:r>
            <a:endParaRPr kumimoji="1" lang="en-US" altLang="ja-JP" sz="1000" b="1"/>
          </a:p>
        </p:txBody>
      </p:sp>
      <p:sp>
        <p:nvSpPr>
          <p:cNvPr id="52" name="テキスト ボックス 51">
            <a:extLst>
              <a:ext uri="{FF2B5EF4-FFF2-40B4-BE49-F238E27FC236}">
                <a16:creationId xmlns:a16="http://schemas.microsoft.com/office/drawing/2014/main" id="{D326C98A-5C4C-436C-8333-BDB0859197AB}"/>
              </a:ext>
            </a:extLst>
          </p:cNvPr>
          <p:cNvSpPr txBox="1"/>
          <p:nvPr/>
        </p:nvSpPr>
        <p:spPr>
          <a:xfrm>
            <a:off x="912678" y="1861587"/>
            <a:ext cx="3342582" cy="400110"/>
          </a:xfrm>
          <a:prstGeom prst="rect">
            <a:avLst/>
          </a:prstGeom>
          <a:noFill/>
        </p:spPr>
        <p:txBody>
          <a:bodyPr wrap="none" rtlCol="0">
            <a:spAutoFit/>
          </a:bodyPr>
          <a:lstStyle/>
          <a:p>
            <a:r>
              <a:rPr kumimoji="1" lang="ja-JP" altLang="en-US" sz="1000">
                <a:latin typeface="+mn-ea"/>
              </a:rPr>
              <a:t>ＴＲスキルは大きく分けて以下の</a:t>
            </a:r>
            <a:r>
              <a:rPr kumimoji="1" lang="en-US" altLang="ja-JP" sz="1000">
                <a:latin typeface="+mn-ea"/>
              </a:rPr>
              <a:t>5</a:t>
            </a:r>
            <a:r>
              <a:rPr kumimoji="1" lang="ja-JP" altLang="en-US" sz="1000">
                <a:latin typeface="+mn-ea"/>
              </a:rPr>
              <a:t>種類の分類がある。</a:t>
            </a:r>
            <a:endParaRPr kumimoji="1" lang="en-US" altLang="ja-JP" sz="1000">
              <a:latin typeface="+mn-ea"/>
            </a:endParaRPr>
          </a:p>
          <a:p>
            <a:r>
              <a:rPr kumimoji="1" lang="ja-JP" altLang="en-US" sz="1000">
                <a:latin typeface="+mn-ea"/>
              </a:rPr>
              <a:t>（詳細の挙動イメージはパラメータの解説の後）</a:t>
            </a:r>
            <a:endParaRPr kumimoji="1" lang="en-US" altLang="ja-JP" sz="1000">
              <a:latin typeface="+mn-ea"/>
            </a:endParaRPr>
          </a:p>
        </p:txBody>
      </p:sp>
      <p:graphicFrame>
        <p:nvGraphicFramePr>
          <p:cNvPr id="3" name="表 3">
            <a:extLst>
              <a:ext uri="{FF2B5EF4-FFF2-40B4-BE49-F238E27FC236}">
                <a16:creationId xmlns:a16="http://schemas.microsoft.com/office/drawing/2014/main" id="{4A7EED6A-C26B-4480-B223-D787EAF038DE}"/>
              </a:ext>
            </a:extLst>
          </p:cNvPr>
          <p:cNvGraphicFramePr>
            <a:graphicFrameLocks noGrp="1"/>
          </p:cNvGraphicFramePr>
          <p:nvPr>
            <p:extLst>
              <p:ext uri="{D42A27DB-BD31-4B8C-83A1-F6EECF244321}">
                <p14:modId xmlns:p14="http://schemas.microsoft.com/office/powerpoint/2010/main" val="3867299373"/>
              </p:ext>
            </p:extLst>
          </p:nvPr>
        </p:nvGraphicFramePr>
        <p:xfrm>
          <a:off x="995493" y="2322927"/>
          <a:ext cx="4291965" cy="1463040"/>
        </p:xfrm>
        <a:graphic>
          <a:graphicData uri="http://schemas.openxmlformats.org/drawingml/2006/table">
            <a:tbl>
              <a:tblPr firstRow="1" bandRow="1">
                <a:tableStyleId>{5C22544A-7EE6-4342-B048-85BDC9FD1C3A}</a:tableStyleId>
              </a:tblPr>
              <a:tblGrid>
                <a:gridCol w="427355">
                  <a:extLst>
                    <a:ext uri="{9D8B030D-6E8A-4147-A177-3AD203B41FA5}">
                      <a16:colId xmlns:a16="http://schemas.microsoft.com/office/drawing/2014/main" val="656126625"/>
                    </a:ext>
                  </a:extLst>
                </a:gridCol>
                <a:gridCol w="725805">
                  <a:extLst>
                    <a:ext uri="{9D8B030D-6E8A-4147-A177-3AD203B41FA5}">
                      <a16:colId xmlns:a16="http://schemas.microsoft.com/office/drawing/2014/main" val="1969392117"/>
                    </a:ext>
                  </a:extLst>
                </a:gridCol>
                <a:gridCol w="3138805">
                  <a:extLst>
                    <a:ext uri="{9D8B030D-6E8A-4147-A177-3AD203B41FA5}">
                      <a16:colId xmlns:a16="http://schemas.microsoft.com/office/drawing/2014/main" val="2013093605"/>
                    </a:ext>
                  </a:extLst>
                </a:gridCol>
              </a:tblGrid>
              <a:tr h="121708">
                <a:tc>
                  <a:txBody>
                    <a:bodyPr/>
                    <a:lstStyle/>
                    <a:p>
                      <a:r>
                        <a:rPr kumimoji="1" lang="en-US" altLang="ja-JP" sz="1000"/>
                        <a:t>No.</a:t>
                      </a:r>
                      <a:endParaRPr kumimoji="1" lang="ja-JP" altLang="en-US" sz="1000"/>
                    </a:p>
                  </a:txBody>
                  <a:tcPr/>
                </a:tc>
                <a:tc>
                  <a:txBody>
                    <a:bodyPr/>
                    <a:lstStyle/>
                    <a:p>
                      <a:r>
                        <a:rPr kumimoji="1" lang="ja-JP" altLang="en-US" sz="1000"/>
                        <a:t>分類</a:t>
                      </a:r>
                    </a:p>
                  </a:txBody>
                  <a:tcPr/>
                </a:tc>
                <a:tc>
                  <a:txBody>
                    <a:bodyPr/>
                    <a:lstStyle/>
                    <a:p>
                      <a:r>
                        <a:rPr kumimoji="1" lang="ja-JP" altLang="en-US" sz="1000"/>
                        <a:t>概要</a:t>
                      </a:r>
                    </a:p>
                  </a:txBody>
                  <a:tcPr/>
                </a:tc>
                <a:extLst>
                  <a:ext uri="{0D108BD9-81ED-4DB2-BD59-A6C34878D82A}">
                    <a16:rowId xmlns:a16="http://schemas.microsoft.com/office/drawing/2014/main" val="4158864130"/>
                  </a:ext>
                </a:extLst>
              </a:tr>
              <a:tr h="121708">
                <a:tc>
                  <a:txBody>
                    <a:bodyPr/>
                    <a:lstStyle/>
                    <a:p>
                      <a:r>
                        <a:rPr kumimoji="1" lang="en-US" altLang="ja-JP" sz="1000"/>
                        <a:t>1</a:t>
                      </a:r>
                      <a:endParaRPr kumimoji="1" lang="ja-JP" altLang="en-US" sz="1000"/>
                    </a:p>
                  </a:txBody>
                  <a:tcPr/>
                </a:tc>
                <a:tc>
                  <a:txBody>
                    <a:bodyPr/>
                    <a:lstStyle/>
                    <a:p>
                      <a:r>
                        <a:rPr kumimoji="1" lang="ja-JP" altLang="en-US" sz="1000"/>
                        <a:t>攻撃系</a:t>
                      </a:r>
                    </a:p>
                  </a:txBody>
                  <a:tcPr/>
                </a:tc>
                <a:tc>
                  <a:txBody>
                    <a:bodyPr/>
                    <a:lstStyle/>
                    <a:p>
                      <a:r>
                        <a:rPr kumimoji="1" lang="ja-JP" altLang="en-US" sz="1000"/>
                        <a:t>単純なダメージ、スリップダメージを与えるもの。</a:t>
                      </a:r>
                      <a:endParaRPr kumimoji="1" lang="en-US" altLang="ja-JP" sz="1000"/>
                    </a:p>
                  </a:txBody>
                  <a:tcPr/>
                </a:tc>
                <a:extLst>
                  <a:ext uri="{0D108BD9-81ED-4DB2-BD59-A6C34878D82A}">
                    <a16:rowId xmlns:a16="http://schemas.microsoft.com/office/drawing/2014/main" val="1729467092"/>
                  </a:ext>
                </a:extLst>
              </a:tr>
              <a:tr h="121708">
                <a:tc>
                  <a:txBody>
                    <a:bodyPr/>
                    <a:lstStyle/>
                    <a:p>
                      <a:r>
                        <a:rPr kumimoji="1" lang="en-US" altLang="ja-JP" sz="1000"/>
                        <a:t>2</a:t>
                      </a:r>
                      <a:endParaRPr kumimoji="1" lang="ja-JP" altLang="en-US" sz="1000"/>
                    </a:p>
                  </a:txBody>
                  <a:tcPr/>
                </a:tc>
                <a:tc>
                  <a:txBody>
                    <a:bodyPr/>
                    <a:lstStyle/>
                    <a:p>
                      <a:r>
                        <a:rPr kumimoji="1" lang="ja-JP" altLang="en-US" sz="1000"/>
                        <a:t>回復系</a:t>
                      </a:r>
                    </a:p>
                  </a:txBody>
                  <a:tcPr/>
                </a:tc>
                <a:tc>
                  <a:txBody>
                    <a:bodyPr/>
                    <a:lstStyle/>
                    <a:p>
                      <a:r>
                        <a:rPr kumimoji="1" lang="ja-JP" altLang="en-US" sz="1000"/>
                        <a:t>味方への回復、リジェネするもの。</a:t>
                      </a:r>
                    </a:p>
                  </a:txBody>
                  <a:tcPr/>
                </a:tc>
                <a:extLst>
                  <a:ext uri="{0D108BD9-81ED-4DB2-BD59-A6C34878D82A}">
                    <a16:rowId xmlns:a16="http://schemas.microsoft.com/office/drawing/2014/main" val="854556124"/>
                  </a:ext>
                </a:extLst>
              </a:tr>
              <a:tr h="121708">
                <a:tc>
                  <a:txBody>
                    <a:bodyPr/>
                    <a:lstStyle/>
                    <a:p>
                      <a:r>
                        <a:rPr kumimoji="1" lang="en-US" altLang="ja-JP" sz="1000"/>
                        <a:t>3</a:t>
                      </a:r>
                      <a:endParaRPr kumimoji="1" lang="ja-JP" altLang="en-US" sz="1000"/>
                    </a:p>
                  </a:txBody>
                  <a:tcPr/>
                </a:tc>
                <a:tc>
                  <a:txBody>
                    <a:bodyPr/>
                    <a:lstStyle/>
                    <a:p>
                      <a:r>
                        <a:rPr kumimoji="1" lang="ja-JP" altLang="en-US" sz="1000"/>
                        <a:t>解除系</a:t>
                      </a:r>
                    </a:p>
                  </a:txBody>
                  <a:tcPr/>
                </a:tc>
                <a:tc>
                  <a:txBody>
                    <a:bodyPr/>
                    <a:lstStyle/>
                    <a:p>
                      <a:r>
                        <a:rPr kumimoji="1" lang="ja-JP" altLang="en-US" sz="1000"/>
                        <a:t>デバフの無効化や攻撃などの無効化系投のもの。</a:t>
                      </a:r>
                      <a:endParaRPr kumimoji="1" lang="en-US" altLang="ja-JP" sz="1000"/>
                    </a:p>
                  </a:txBody>
                  <a:tcPr/>
                </a:tc>
                <a:extLst>
                  <a:ext uri="{0D108BD9-81ED-4DB2-BD59-A6C34878D82A}">
                    <a16:rowId xmlns:a16="http://schemas.microsoft.com/office/drawing/2014/main" val="90020311"/>
                  </a:ext>
                </a:extLst>
              </a:tr>
              <a:tr h="121708">
                <a:tc>
                  <a:txBody>
                    <a:bodyPr/>
                    <a:lstStyle/>
                    <a:p>
                      <a:r>
                        <a:rPr kumimoji="1" lang="en-US" altLang="ja-JP" sz="1000"/>
                        <a:t>4</a:t>
                      </a:r>
                      <a:endParaRPr kumimoji="1" lang="ja-JP" altLang="en-US" sz="1000"/>
                    </a:p>
                  </a:txBody>
                  <a:tcPr/>
                </a:tc>
                <a:tc>
                  <a:txBody>
                    <a:bodyPr/>
                    <a:lstStyle/>
                    <a:p>
                      <a:r>
                        <a:rPr kumimoji="1" lang="ja-JP" altLang="en-US" sz="1000"/>
                        <a:t>バフ系</a:t>
                      </a:r>
                    </a:p>
                  </a:txBody>
                  <a:tcPr/>
                </a:tc>
                <a:tc>
                  <a:txBody>
                    <a:bodyPr/>
                    <a:lstStyle/>
                    <a:p>
                      <a:r>
                        <a:rPr kumimoji="1" lang="ja-JP" altLang="en-US" sz="1000"/>
                        <a:t>パラメータ系を上昇する系のもの。</a:t>
                      </a:r>
                    </a:p>
                  </a:txBody>
                  <a:tcPr/>
                </a:tc>
                <a:extLst>
                  <a:ext uri="{0D108BD9-81ED-4DB2-BD59-A6C34878D82A}">
                    <a16:rowId xmlns:a16="http://schemas.microsoft.com/office/drawing/2014/main" val="3566536341"/>
                  </a:ext>
                </a:extLst>
              </a:tr>
              <a:tr h="121708">
                <a:tc>
                  <a:txBody>
                    <a:bodyPr/>
                    <a:lstStyle/>
                    <a:p>
                      <a:r>
                        <a:rPr kumimoji="1" lang="en-US" altLang="ja-JP" sz="1000"/>
                        <a:t>5</a:t>
                      </a:r>
                      <a:endParaRPr kumimoji="1" lang="ja-JP" altLang="en-US" sz="1000"/>
                    </a:p>
                  </a:txBody>
                  <a:tcPr/>
                </a:tc>
                <a:tc>
                  <a:txBody>
                    <a:bodyPr/>
                    <a:lstStyle/>
                    <a:p>
                      <a:r>
                        <a:rPr kumimoji="1" lang="ja-JP" altLang="en-US" sz="1000"/>
                        <a:t>デバフ系</a:t>
                      </a:r>
                    </a:p>
                  </a:txBody>
                  <a:tcPr/>
                </a:tc>
                <a:tc>
                  <a:txBody>
                    <a:bodyPr/>
                    <a:lstStyle/>
                    <a:p>
                      <a:r>
                        <a:rPr kumimoji="1" lang="ja-JP" altLang="en-US" sz="1000"/>
                        <a:t>パラメータ系の下降や状態異常を与えるもの。</a:t>
                      </a:r>
                    </a:p>
                  </a:txBody>
                  <a:tcPr/>
                </a:tc>
                <a:extLst>
                  <a:ext uri="{0D108BD9-81ED-4DB2-BD59-A6C34878D82A}">
                    <a16:rowId xmlns:a16="http://schemas.microsoft.com/office/drawing/2014/main" val="3668531872"/>
                  </a:ext>
                </a:extLst>
              </a:tr>
            </a:tbl>
          </a:graphicData>
        </a:graphic>
      </p:graphicFrame>
    </p:spTree>
    <p:extLst>
      <p:ext uri="{BB962C8B-B14F-4D97-AF65-F5344CB8AC3E}">
        <p14:creationId xmlns:p14="http://schemas.microsoft.com/office/powerpoint/2010/main" val="1370473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6</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1800493" cy="307777"/>
          </a:xfrm>
          <a:prstGeom prst="rect">
            <a:avLst/>
          </a:prstGeom>
          <a:noFill/>
        </p:spPr>
        <p:txBody>
          <a:bodyPr wrap="none" rtlCol="0">
            <a:spAutoFit/>
          </a:bodyPr>
          <a:lstStyle/>
          <a:p>
            <a:r>
              <a:rPr kumimoji="1" lang="ja-JP" altLang="en-US" sz="1400" b="1"/>
              <a:t>●ＴＲカードの種類</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5442516" cy="246221"/>
          </a:xfrm>
          <a:prstGeom prst="rect">
            <a:avLst/>
          </a:prstGeom>
          <a:noFill/>
        </p:spPr>
        <p:txBody>
          <a:bodyPr wrap="none" rtlCol="0">
            <a:spAutoFit/>
          </a:bodyPr>
          <a:lstStyle/>
          <a:p>
            <a:r>
              <a:rPr kumimoji="1" lang="ja-JP" altLang="en-US" sz="1000"/>
              <a:t>ＴＲカードは★１～★５までのレア度で存在するが、レア度によって種類や用途が異なる。</a:t>
            </a:r>
            <a:endParaRPr kumimoji="1" lang="en-US" altLang="ja-JP" sz="1000"/>
          </a:p>
        </p:txBody>
      </p:sp>
      <p:graphicFrame>
        <p:nvGraphicFramePr>
          <p:cNvPr id="20" name="表 3">
            <a:extLst>
              <a:ext uri="{FF2B5EF4-FFF2-40B4-BE49-F238E27FC236}">
                <a16:creationId xmlns:a16="http://schemas.microsoft.com/office/drawing/2014/main" id="{AA9F6B9F-DF51-497C-9C2B-E5B11CE97283}"/>
              </a:ext>
            </a:extLst>
          </p:cNvPr>
          <p:cNvGraphicFramePr>
            <a:graphicFrameLocks noGrp="1"/>
          </p:cNvGraphicFramePr>
          <p:nvPr>
            <p:extLst>
              <p:ext uri="{D42A27DB-BD31-4B8C-83A1-F6EECF244321}">
                <p14:modId xmlns:p14="http://schemas.microsoft.com/office/powerpoint/2010/main" val="2308840071"/>
              </p:ext>
            </p:extLst>
          </p:nvPr>
        </p:nvGraphicFramePr>
        <p:xfrm>
          <a:off x="676711" y="1154353"/>
          <a:ext cx="7208940" cy="1584960"/>
        </p:xfrm>
        <a:graphic>
          <a:graphicData uri="http://schemas.openxmlformats.org/drawingml/2006/table">
            <a:tbl>
              <a:tblPr firstRow="1" bandRow="1">
                <a:tableStyleId>{5C22544A-7EE6-4342-B048-85BDC9FD1C3A}</a:tableStyleId>
              </a:tblPr>
              <a:tblGrid>
                <a:gridCol w="738505">
                  <a:extLst>
                    <a:ext uri="{9D8B030D-6E8A-4147-A177-3AD203B41FA5}">
                      <a16:colId xmlns:a16="http://schemas.microsoft.com/office/drawing/2014/main" val="656126625"/>
                    </a:ext>
                  </a:extLst>
                </a:gridCol>
                <a:gridCol w="979805">
                  <a:extLst>
                    <a:ext uri="{9D8B030D-6E8A-4147-A177-3AD203B41FA5}">
                      <a16:colId xmlns:a16="http://schemas.microsoft.com/office/drawing/2014/main" val="1969392117"/>
                    </a:ext>
                  </a:extLst>
                </a:gridCol>
                <a:gridCol w="5490630">
                  <a:extLst>
                    <a:ext uri="{9D8B030D-6E8A-4147-A177-3AD203B41FA5}">
                      <a16:colId xmlns:a16="http://schemas.microsoft.com/office/drawing/2014/main" val="2013093605"/>
                    </a:ext>
                  </a:extLst>
                </a:gridCol>
              </a:tblGrid>
              <a:tr h="121708">
                <a:tc>
                  <a:txBody>
                    <a:bodyPr/>
                    <a:lstStyle/>
                    <a:p>
                      <a:r>
                        <a:rPr kumimoji="1" lang="ja-JP" altLang="en-US" sz="1000" dirty="0"/>
                        <a:t>レア度</a:t>
                      </a:r>
                    </a:p>
                  </a:txBody>
                  <a:tcPr/>
                </a:tc>
                <a:tc>
                  <a:txBody>
                    <a:bodyPr/>
                    <a:lstStyle/>
                    <a:p>
                      <a:r>
                        <a:rPr kumimoji="1" lang="ja-JP" altLang="en-US" sz="1000"/>
                        <a:t>分類</a:t>
                      </a:r>
                    </a:p>
                  </a:txBody>
                  <a:tcPr/>
                </a:tc>
                <a:tc>
                  <a:txBody>
                    <a:bodyPr/>
                    <a:lstStyle/>
                    <a:p>
                      <a:r>
                        <a:rPr kumimoji="1" lang="ja-JP" altLang="en-US" sz="1000"/>
                        <a:t>概要</a:t>
                      </a:r>
                    </a:p>
                  </a:txBody>
                  <a:tcPr/>
                </a:tc>
                <a:extLst>
                  <a:ext uri="{0D108BD9-81ED-4DB2-BD59-A6C34878D82A}">
                    <a16:rowId xmlns:a16="http://schemas.microsoft.com/office/drawing/2014/main" val="4158864130"/>
                  </a:ext>
                </a:extLst>
              </a:tr>
              <a:tr h="121708">
                <a:tc>
                  <a:txBody>
                    <a:bodyPr/>
                    <a:lstStyle/>
                    <a:p>
                      <a:r>
                        <a:rPr kumimoji="1" lang="ja-JP" altLang="en-US" sz="1000"/>
                        <a:t>★</a:t>
                      </a:r>
                      <a:r>
                        <a:rPr kumimoji="1" lang="en-US" altLang="ja-JP" sz="1000"/>
                        <a:t>1</a:t>
                      </a:r>
                      <a:r>
                        <a:rPr kumimoji="1" lang="ja-JP" altLang="en-US" sz="1000"/>
                        <a:t>～★</a:t>
                      </a:r>
                      <a:r>
                        <a:rPr kumimoji="1" lang="en-US" altLang="ja-JP" sz="1000"/>
                        <a:t>2</a:t>
                      </a:r>
                      <a:endParaRPr kumimoji="1" lang="ja-JP" altLang="en-US" sz="1000"/>
                    </a:p>
                  </a:txBody>
                  <a:tcPr/>
                </a:tc>
                <a:tc>
                  <a:txBody>
                    <a:bodyPr/>
                    <a:lstStyle/>
                    <a:p>
                      <a:r>
                        <a:rPr kumimoji="1" lang="ja-JP" altLang="en-US" sz="1000" dirty="0"/>
                        <a:t>経験値カード</a:t>
                      </a:r>
                    </a:p>
                  </a:txBody>
                  <a:tcPr/>
                </a:tc>
                <a:tc>
                  <a:txBody>
                    <a:bodyPr/>
                    <a:lstStyle/>
                    <a:p>
                      <a:r>
                        <a:rPr kumimoji="1" lang="ja-JP" altLang="en-US" sz="1000"/>
                        <a:t>装備することができないＴＲカード。</a:t>
                      </a:r>
                      <a:endParaRPr kumimoji="1" lang="en-US" altLang="ja-JP" sz="1000"/>
                    </a:p>
                    <a:p>
                      <a:r>
                        <a:rPr kumimoji="1" lang="ja-JP" altLang="en-US" sz="1000"/>
                        <a:t>ＴＲカードの強化でのみ使用することができる。このカード自身を強化することはできない。</a:t>
                      </a:r>
                      <a:endParaRPr kumimoji="1" lang="en-US" altLang="ja-JP" sz="1000"/>
                    </a:p>
                    <a:p>
                      <a:r>
                        <a:rPr kumimoji="1" lang="ja-JP" altLang="en-US" sz="1000"/>
                        <a:t>また、このカードはＴＲカードの所持上限に影響を与えることはなく、同じカードはスタックして保持できる。</a:t>
                      </a:r>
                      <a:endParaRPr kumimoji="1" lang="en-US" altLang="ja-JP" sz="1000"/>
                    </a:p>
                  </a:txBody>
                  <a:tcPr/>
                </a:tc>
                <a:extLst>
                  <a:ext uri="{0D108BD9-81ED-4DB2-BD59-A6C34878D82A}">
                    <a16:rowId xmlns:a16="http://schemas.microsoft.com/office/drawing/2014/main" val="1729467092"/>
                  </a:ext>
                </a:extLst>
              </a:tr>
              <a:tr h="121708">
                <a:tc>
                  <a:txBody>
                    <a:bodyPr/>
                    <a:lstStyle/>
                    <a:p>
                      <a:r>
                        <a:rPr kumimoji="1" lang="ja-JP" altLang="en-US" sz="1000"/>
                        <a:t>★</a:t>
                      </a:r>
                      <a:r>
                        <a:rPr kumimoji="1" lang="en-US" altLang="ja-JP" sz="1000"/>
                        <a:t>3</a:t>
                      </a:r>
                      <a:endParaRPr kumimoji="1" lang="ja-JP" altLang="en-US" sz="1000"/>
                    </a:p>
                  </a:txBody>
                  <a:tcPr/>
                </a:tc>
                <a:tc>
                  <a:txBody>
                    <a:bodyPr/>
                    <a:lstStyle/>
                    <a:p>
                      <a:r>
                        <a:rPr kumimoji="1" lang="ja-JP" altLang="en-US" sz="1000"/>
                        <a:t>アクセサリ系</a:t>
                      </a:r>
                    </a:p>
                  </a:txBody>
                  <a:tcPr/>
                </a:tc>
                <a:tc>
                  <a:txBody>
                    <a:bodyPr/>
                    <a:lstStyle/>
                    <a:p>
                      <a:r>
                        <a:rPr kumimoji="1" lang="ja-JP" altLang="en-US" sz="1000"/>
                        <a:t>基本的には後述の変身系と用途は同じだが、モデルが大きく変身するものではなく、</a:t>
                      </a:r>
                      <a:endParaRPr kumimoji="1" lang="en-US" altLang="ja-JP" sz="1000"/>
                    </a:p>
                    <a:p>
                      <a:r>
                        <a:rPr kumimoji="1" lang="ja-JP" altLang="en-US" sz="1000"/>
                        <a:t>アクセサリパーツを追加するだけのものとなる。（必殺技を撃つことには変わりはない）</a:t>
                      </a:r>
                      <a:endParaRPr kumimoji="1" lang="en-US" altLang="ja-JP" sz="1000"/>
                    </a:p>
                  </a:txBody>
                  <a:tcPr/>
                </a:tc>
                <a:extLst>
                  <a:ext uri="{0D108BD9-81ED-4DB2-BD59-A6C34878D82A}">
                    <a16:rowId xmlns:a16="http://schemas.microsoft.com/office/drawing/2014/main" val="854556124"/>
                  </a:ext>
                </a:extLst>
              </a:tr>
              <a:tr h="121708">
                <a:tc>
                  <a:txBody>
                    <a:bodyPr/>
                    <a:lstStyle/>
                    <a:p>
                      <a:r>
                        <a:rPr kumimoji="1" lang="ja-JP" altLang="en-US" sz="1000"/>
                        <a:t>★</a:t>
                      </a:r>
                      <a:r>
                        <a:rPr kumimoji="1" lang="en-US" altLang="ja-JP" sz="1000"/>
                        <a:t>4</a:t>
                      </a:r>
                      <a:r>
                        <a:rPr kumimoji="1" lang="ja-JP" altLang="en-US" sz="1000"/>
                        <a:t>～★</a:t>
                      </a:r>
                      <a:r>
                        <a:rPr kumimoji="1" lang="en-US" altLang="ja-JP" sz="1000"/>
                        <a:t>5</a:t>
                      </a:r>
                      <a:endParaRPr kumimoji="1" lang="ja-JP" altLang="en-US" sz="1000"/>
                    </a:p>
                  </a:txBody>
                  <a:tcPr/>
                </a:tc>
                <a:tc>
                  <a:txBody>
                    <a:bodyPr/>
                    <a:lstStyle/>
                    <a:p>
                      <a:r>
                        <a:rPr kumimoji="1" lang="ja-JP" altLang="en-US" sz="1000"/>
                        <a:t>変身系</a:t>
                      </a:r>
                    </a:p>
                  </a:txBody>
                  <a:tcPr/>
                </a:tc>
                <a:tc>
                  <a:txBody>
                    <a:bodyPr/>
                    <a:lstStyle/>
                    <a:p>
                      <a:r>
                        <a:rPr kumimoji="1" lang="ja-JP" altLang="en-US" sz="1000"/>
                        <a:t>衣装全体を変化させ、強力な必殺技が撃てるようになる。</a:t>
                      </a:r>
                      <a:endParaRPr kumimoji="1" lang="en-US" altLang="ja-JP" sz="1000"/>
                    </a:p>
                  </a:txBody>
                  <a:tcPr/>
                </a:tc>
                <a:extLst>
                  <a:ext uri="{0D108BD9-81ED-4DB2-BD59-A6C34878D82A}">
                    <a16:rowId xmlns:a16="http://schemas.microsoft.com/office/drawing/2014/main" val="90020311"/>
                  </a:ext>
                </a:extLst>
              </a:tr>
            </a:tbl>
          </a:graphicData>
        </a:graphic>
      </p:graphicFrame>
      <p:sp>
        <p:nvSpPr>
          <p:cNvPr id="21" name="テキスト ボックス 20">
            <a:extLst>
              <a:ext uri="{FF2B5EF4-FFF2-40B4-BE49-F238E27FC236}">
                <a16:creationId xmlns:a16="http://schemas.microsoft.com/office/drawing/2014/main" id="{1B6F02E7-378B-4435-ABC1-749667E81CE5}"/>
              </a:ext>
            </a:extLst>
          </p:cNvPr>
          <p:cNvSpPr txBox="1"/>
          <p:nvPr/>
        </p:nvSpPr>
        <p:spPr>
          <a:xfrm>
            <a:off x="592185" y="2854279"/>
            <a:ext cx="1338828" cy="246221"/>
          </a:xfrm>
          <a:prstGeom prst="rect">
            <a:avLst/>
          </a:prstGeom>
          <a:noFill/>
        </p:spPr>
        <p:txBody>
          <a:bodyPr wrap="none" rtlCol="0">
            <a:spAutoFit/>
          </a:bodyPr>
          <a:lstStyle/>
          <a:p>
            <a:r>
              <a:rPr kumimoji="1" lang="ja-JP" altLang="en-US" sz="1000" b="1"/>
              <a:t>・アクセサリ系追記</a:t>
            </a:r>
            <a:endParaRPr kumimoji="1" lang="en-US" altLang="ja-JP" sz="1000" b="1"/>
          </a:p>
        </p:txBody>
      </p:sp>
      <p:sp>
        <p:nvSpPr>
          <p:cNvPr id="22" name="テキスト ボックス 21">
            <a:extLst>
              <a:ext uri="{FF2B5EF4-FFF2-40B4-BE49-F238E27FC236}">
                <a16:creationId xmlns:a16="http://schemas.microsoft.com/office/drawing/2014/main" id="{64F51467-8F6C-40E5-84AC-159869BB8EA1}"/>
              </a:ext>
            </a:extLst>
          </p:cNvPr>
          <p:cNvSpPr txBox="1"/>
          <p:nvPr/>
        </p:nvSpPr>
        <p:spPr>
          <a:xfrm>
            <a:off x="676711" y="3100500"/>
            <a:ext cx="6596678" cy="707886"/>
          </a:xfrm>
          <a:prstGeom prst="rect">
            <a:avLst/>
          </a:prstGeom>
          <a:noFill/>
        </p:spPr>
        <p:txBody>
          <a:bodyPr wrap="none" rtlCol="0">
            <a:spAutoFit/>
          </a:bodyPr>
          <a:lstStyle/>
          <a:p>
            <a:r>
              <a:rPr kumimoji="1" lang="ja-JP" altLang="en-US" sz="1000">
                <a:latin typeface="+mn-ea"/>
              </a:rPr>
              <a:t>アクセサリ自体の絵柄には頭用や腕用、脚用（正しい部位はデザイン的に問題にならない箇所次第）とあるが、</a:t>
            </a:r>
            <a:endParaRPr kumimoji="1" lang="en-US" altLang="ja-JP" sz="1000">
              <a:latin typeface="+mn-ea"/>
            </a:endParaRPr>
          </a:p>
          <a:p>
            <a:r>
              <a:rPr kumimoji="1" lang="ja-JP" altLang="en-US" sz="1000">
                <a:latin typeface="+mn-ea"/>
              </a:rPr>
              <a:t>実際キャラに装備するところに装備箇所などは存在しない。</a:t>
            </a:r>
            <a:endParaRPr kumimoji="1" lang="en-US" altLang="ja-JP" sz="1000">
              <a:latin typeface="+mn-ea"/>
            </a:endParaRPr>
          </a:p>
          <a:p>
            <a:endParaRPr kumimoji="1" lang="en-US" altLang="ja-JP" sz="1000">
              <a:latin typeface="+mn-ea"/>
            </a:endParaRPr>
          </a:p>
          <a:p>
            <a:r>
              <a:rPr kumimoji="1" lang="ja-JP" altLang="en-US" sz="1000">
                <a:latin typeface="+mn-ea"/>
              </a:rPr>
              <a:t>頭用３つなどを装備することは可能。</a:t>
            </a:r>
            <a:endParaRPr kumimoji="1" lang="en-US" altLang="ja-JP" sz="1000">
              <a:latin typeface="+mn-ea"/>
            </a:endParaRPr>
          </a:p>
        </p:txBody>
      </p:sp>
    </p:spTree>
    <p:extLst>
      <p:ext uri="{BB962C8B-B14F-4D97-AF65-F5344CB8AC3E}">
        <p14:creationId xmlns:p14="http://schemas.microsoft.com/office/powerpoint/2010/main" val="25358358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7</a:t>
            </a:fld>
            <a:endParaRPr kumimoji="1" lang="ja-JP" altLang="en-US"/>
          </a:p>
        </p:txBody>
      </p:sp>
      <p:sp>
        <p:nvSpPr>
          <p:cNvPr id="42" name="テキスト ボックス 41">
            <a:extLst>
              <a:ext uri="{FF2B5EF4-FFF2-40B4-BE49-F238E27FC236}">
                <a16:creationId xmlns:a16="http://schemas.microsoft.com/office/drawing/2014/main" id="{0EAC0BA1-0B77-4B19-A9A4-872CA309DBB0}"/>
              </a:ext>
            </a:extLst>
          </p:cNvPr>
          <p:cNvSpPr txBox="1"/>
          <p:nvPr/>
        </p:nvSpPr>
        <p:spPr>
          <a:xfrm>
            <a:off x="415419" y="538799"/>
            <a:ext cx="2339102" cy="307777"/>
          </a:xfrm>
          <a:prstGeom prst="rect">
            <a:avLst/>
          </a:prstGeom>
          <a:noFill/>
        </p:spPr>
        <p:txBody>
          <a:bodyPr wrap="none" rtlCol="0">
            <a:spAutoFit/>
          </a:bodyPr>
          <a:lstStyle/>
          <a:p>
            <a:r>
              <a:rPr kumimoji="1" lang="ja-JP" altLang="en-US" sz="1400" b="1"/>
              <a:t>●ＴＲカードのパラメータ</a:t>
            </a:r>
          </a:p>
        </p:txBody>
      </p:sp>
      <p:sp>
        <p:nvSpPr>
          <p:cNvPr id="12" name="テキスト ボックス 11">
            <a:extLst>
              <a:ext uri="{FF2B5EF4-FFF2-40B4-BE49-F238E27FC236}">
                <a16:creationId xmlns:a16="http://schemas.microsoft.com/office/drawing/2014/main" id="{DE052996-816F-4D57-BDBE-F005510F461F}"/>
              </a:ext>
            </a:extLst>
          </p:cNvPr>
          <p:cNvSpPr txBox="1"/>
          <p:nvPr/>
        </p:nvSpPr>
        <p:spPr>
          <a:xfrm>
            <a:off x="591845" y="846576"/>
            <a:ext cx="6494085" cy="246221"/>
          </a:xfrm>
          <a:prstGeom prst="rect">
            <a:avLst/>
          </a:prstGeom>
          <a:noFill/>
        </p:spPr>
        <p:txBody>
          <a:bodyPr wrap="none" rtlCol="0">
            <a:spAutoFit/>
          </a:bodyPr>
          <a:lstStyle/>
          <a:p>
            <a:r>
              <a:rPr kumimoji="1" lang="ja-JP" altLang="en-US" sz="1000"/>
              <a:t>ＴＲカードの持つパラメータについては以下を想定。★</a:t>
            </a:r>
            <a:r>
              <a:rPr kumimoji="1" lang="en-US" altLang="ja-JP" sz="1000"/>
              <a:t>1</a:t>
            </a:r>
            <a:r>
              <a:rPr kumimoji="1" lang="ja-JP" altLang="en-US" sz="1000"/>
              <a:t>～</a:t>
            </a:r>
            <a:r>
              <a:rPr kumimoji="1" lang="en-US" altLang="ja-JP" sz="1000"/>
              <a:t>2</a:t>
            </a:r>
            <a:r>
              <a:rPr kumimoji="1" lang="ja-JP" altLang="en-US" sz="1000"/>
              <a:t>と★</a:t>
            </a:r>
            <a:r>
              <a:rPr kumimoji="1" lang="en-US" altLang="ja-JP" sz="1000"/>
              <a:t>3</a:t>
            </a:r>
            <a:r>
              <a:rPr kumimoji="1" lang="ja-JP" altLang="en-US" sz="1000"/>
              <a:t>～</a:t>
            </a:r>
            <a:r>
              <a:rPr kumimoji="1" lang="en-US" altLang="ja-JP" sz="1000"/>
              <a:t>5</a:t>
            </a:r>
            <a:r>
              <a:rPr kumimoji="1" lang="ja-JP" altLang="en-US" sz="1000"/>
              <a:t>は必要パラメータが異なるため、分割。</a:t>
            </a:r>
            <a:endParaRPr kumimoji="1" lang="en-US" altLang="ja-JP" sz="1000"/>
          </a:p>
        </p:txBody>
      </p:sp>
      <p:sp>
        <p:nvSpPr>
          <p:cNvPr id="10" name="テキスト ボックス 9">
            <a:extLst>
              <a:ext uri="{FF2B5EF4-FFF2-40B4-BE49-F238E27FC236}">
                <a16:creationId xmlns:a16="http://schemas.microsoft.com/office/drawing/2014/main" id="{FEB774F4-12CA-402E-B495-5B4AE4D79F59}"/>
              </a:ext>
            </a:extLst>
          </p:cNvPr>
          <p:cNvSpPr txBox="1"/>
          <p:nvPr/>
        </p:nvSpPr>
        <p:spPr>
          <a:xfrm>
            <a:off x="591845" y="1123575"/>
            <a:ext cx="819455" cy="276999"/>
          </a:xfrm>
          <a:prstGeom prst="rect">
            <a:avLst/>
          </a:prstGeom>
          <a:noFill/>
        </p:spPr>
        <p:txBody>
          <a:bodyPr wrap="none" rtlCol="0">
            <a:spAutoFit/>
          </a:bodyPr>
          <a:lstStyle/>
          <a:p>
            <a:r>
              <a:rPr kumimoji="1" lang="ja-JP" altLang="en-US" sz="1200" b="1"/>
              <a:t>○★</a:t>
            </a:r>
            <a:r>
              <a:rPr kumimoji="1" lang="en-US" altLang="ja-JP" sz="1200" b="1"/>
              <a:t>3</a:t>
            </a:r>
            <a:r>
              <a:rPr kumimoji="1" lang="ja-JP" altLang="en-US" sz="1200" b="1"/>
              <a:t>～</a:t>
            </a:r>
            <a:r>
              <a:rPr kumimoji="1" lang="en-US" altLang="ja-JP" sz="1200" b="1"/>
              <a:t>5</a:t>
            </a:r>
            <a:endParaRPr kumimoji="1" lang="ja-JP" altLang="en-US" sz="1200" b="1"/>
          </a:p>
        </p:txBody>
      </p:sp>
      <p:graphicFrame>
        <p:nvGraphicFramePr>
          <p:cNvPr id="2" name="表 2">
            <a:extLst>
              <a:ext uri="{FF2B5EF4-FFF2-40B4-BE49-F238E27FC236}">
                <a16:creationId xmlns:a16="http://schemas.microsoft.com/office/drawing/2014/main" id="{C8F88E7F-6BEE-41A2-A36D-FE6337F7D1B5}"/>
              </a:ext>
            </a:extLst>
          </p:cNvPr>
          <p:cNvGraphicFramePr>
            <a:graphicFrameLocks noGrp="1"/>
          </p:cNvGraphicFramePr>
          <p:nvPr>
            <p:extLst>
              <p:ext uri="{D42A27DB-BD31-4B8C-83A1-F6EECF244321}">
                <p14:modId xmlns:p14="http://schemas.microsoft.com/office/powerpoint/2010/main" val="3599615011"/>
              </p:ext>
            </p:extLst>
          </p:nvPr>
        </p:nvGraphicFramePr>
        <p:xfrm>
          <a:off x="790887" y="1442006"/>
          <a:ext cx="6581795" cy="4876800"/>
        </p:xfrm>
        <a:graphic>
          <a:graphicData uri="http://schemas.openxmlformats.org/drawingml/2006/table">
            <a:tbl>
              <a:tblPr firstRow="1" bandRow="1">
                <a:tableStyleId>{5C22544A-7EE6-4342-B048-85BDC9FD1C3A}</a:tableStyleId>
              </a:tblPr>
              <a:tblGrid>
                <a:gridCol w="427355">
                  <a:extLst>
                    <a:ext uri="{9D8B030D-6E8A-4147-A177-3AD203B41FA5}">
                      <a16:colId xmlns:a16="http://schemas.microsoft.com/office/drawing/2014/main" val="419480900"/>
                    </a:ext>
                  </a:extLst>
                </a:gridCol>
                <a:gridCol w="1233805">
                  <a:extLst>
                    <a:ext uri="{9D8B030D-6E8A-4147-A177-3AD203B41FA5}">
                      <a16:colId xmlns:a16="http://schemas.microsoft.com/office/drawing/2014/main" val="1828289792"/>
                    </a:ext>
                  </a:extLst>
                </a:gridCol>
                <a:gridCol w="4920635">
                  <a:extLst>
                    <a:ext uri="{9D8B030D-6E8A-4147-A177-3AD203B41FA5}">
                      <a16:colId xmlns:a16="http://schemas.microsoft.com/office/drawing/2014/main" val="3935094572"/>
                    </a:ext>
                  </a:extLst>
                </a:gridCol>
              </a:tblGrid>
              <a:tr h="168275">
                <a:tc>
                  <a:txBody>
                    <a:bodyPr/>
                    <a:lstStyle/>
                    <a:p>
                      <a:r>
                        <a:rPr kumimoji="1" lang="en-US" altLang="ja-JP" sz="1000" dirty="0"/>
                        <a:t>No.</a:t>
                      </a:r>
                      <a:endParaRPr kumimoji="1" lang="ja-JP" altLang="en-US" sz="1000" dirty="0"/>
                    </a:p>
                  </a:txBody>
                  <a:tcPr/>
                </a:tc>
                <a:tc>
                  <a:txBody>
                    <a:bodyPr/>
                    <a:lstStyle/>
                    <a:p>
                      <a:r>
                        <a:rPr kumimoji="1" lang="ja-JP" altLang="en-US" sz="1000"/>
                        <a:t>項目名</a:t>
                      </a:r>
                    </a:p>
                  </a:txBody>
                  <a:tcPr/>
                </a:tc>
                <a:tc>
                  <a:txBody>
                    <a:bodyPr/>
                    <a:lstStyle/>
                    <a:p>
                      <a:r>
                        <a:rPr kumimoji="1" lang="ja-JP" altLang="en-US" sz="1000"/>
                        <a:t>概要</a:t>
                      </a:r>
                    </a:p>
                  </a:txBody>
                  <a:tcPr/>
                </a:tc>
                <a:extLst>
                  <a:ext uri="{0D108BD9-81ED-4DB2-BD59-A6C34878D82A}">
                    <a16:rowId xmlns:a16="http://schemas.microsoft.com/office/drawing/2014/main" val="1382172733"/>
                  </a:ext>
                </a:extLst>
              </a:tr>
              <a:tr h="168275">
                <a:tc>
                  <a:txBody>
                    <a:bodyPr/>
                    <a:lstStyle/>
                    <a:p>
                      <a:r>
                        <a:rPr kumimoji="1" lang="en-US" altLang="ja-JP" sz="1000"/>
                        <a:t>1</a:t>
                      </a:r>
                      <a:endParaRPr kumimoji="1" lang="ja-JP" altLang="en-US" sz="1000"/>
                    </a:p>
                  </a:txBody>
                  <a:tcPr/>
                </a:tc>
                <a:tc>
                  <a:txBody>
                    <a:bodyPr/>
                    <a:lstStyle/>
                    <a:p>
                      <a:r>
                        <a:rPr kumimoji="1" lang="en-US" altLang="ja-JP" sz="1000"/>
                        <a:t>ID</a:t>
                      </a:r>
                      <a:endParaRPr kumimoji="1" lang="ja-JP" altLang="en-US" sz="1000"/>
                    </a:p>
                  </a:txBody>
                  <a:tcPr/>
                </a:tc>
                <a:tc>
                  <a:txBody>
                    <a:bodyPr/>
                    <a:lstStyle/>
                    <a:p>
                      <a:r>
                        <a:rPr kumimoji="1" lang="ja-JP" altLang="en-US" sz="1000"/>
                        <a:t>カードの</a:t>
                      </a:r>
                      <a:r>
                        <a:rPr kumimoji="1" lang="en-US" altLang="ja-JP" sz="1000"/>
                        <a:t>ID</a:t>
                      </a:r>
                      <a:r>
                        <a:rPr kumimoji="1" lang="ja-JP" altLang="en-US" sz="1000"/>
                        <a:t>。</a:t>
                      </a:r>
                    </a:p>
                  </a:txBody>
                  <a:tcPr/>
                </a:tc>
                <a:extLst>
                  <a:ext uri="{0D108BD9-81ED-4DB2-BD59-A6C34878D82A}">
                    <a16:rowId xmlns:a16="http://schemas.microsoft.com/office/drawing/2014/main" val="2124541258"/>
                  </a:ext>
                </a:extLst>
              </a:tr>
              <a:tr h="168275">
                <a:tc>
                  <a:txBody>
                    <a:bodyPr/>
                    <a:lstStyle/>
                    <a:p>
                      <a:r>
                        <a:rPr kumimoji="1" lang="en-US" altLang="ja-JP" sz="1000"/>
                        <a:t>2</a:t>
                      </a:r>
                      <a:endParaRPr kumimoji="1" lang="ja-JP" altLang="en-US" sz="1000"/>
                    </a:p>
                  </a:txBody>
                  <a:tcPr/>
                </a:tc>
                <a:tc>
                  <a:txBody>
                    <a:bodyPr/>
                    <a:lstStyle/>
                    <a:p>
                      <a:r>
                        <a:rPr kumimoji="1" lang="ja-JP" altLang="en-US" sz="1000"/>
                        <a:t>識別</a:t>
                      </a:r>
                      <a:r>
                        <a:rPr kumimoji="1" lang="en-US" altLang="ja-JP" sz="1000"/>
                        <a:t>ID</a:t>
                      </a:r>
                      <a:endParaRPr kumimoji="1" lang="ja-JP" altLang="en-US" sz="1000"/>
                    </a:p>
                  </a:txBody>
                  <a:tcPr/>
                </a:tc>
                <a:tc>
                  <a:txBody>
                    <a:bodyPr/>
                    <a:lstStyle/>
                    <a:p>
                      <a:r>
                        <a:rPr kumimoji="1" lang="ja-JP" altLang="en-US" sz="1000"/>
                        <a:t>カード個別の識別</a:t>
                      </a:r>
                      <a:r>
                        <a:rPr kumimoji="1" lang="en-US" altLang="ja-JP" sz="1000"/>
                        <a:t>ID</a:t>
                      </a:r>
                      <a:r>
                        <a:rPr kumimoji="1" lang="ja-JP" altLang="en-US" sz="1000"/>
                        <a:t>。</a:t>
                      </a:r>
                    </a:p>
                  </a:txBody>
                  <a:tcPr/>
                </a:tc>
                <a:extLst>
                  <a:ext uri="{0D108BD9-81ED-4DB2-BD59-A6C34878D82A}">
                    <a16:rowId xmlns:a16="http://schemas.microsoft.com/office/drawing/2014/main" val="2875513446"/>
                  </a:ext>
                </a:extLst>
              </a:tr>
              <a:tr h="168275">
                <a:tc>
                  <a:txBody>
                    <a:bodyPr/>
                    <a:lstStyle/>
                    <a:p>
                      <a:r>
                        <a:rPr kumimoji="1" lang="en-US" altLang="ja-JP" sz="1000"/>
                        <a:t>3</a:t>
                      </a:r>
                      <a:endParaRPr kumimoji="1" lang="ja-JP" altLang="en-US" sz="1000"/>
                    </a:p>
                  </a:txBody>
                  <a:tcPr/>
                </a:tc>
                <a:tc>
                  <a:txBody>
                    <a:bodyPr/>
                    <a:lstStyle/>
                    <a:p>
                      <a:r>
                        <a:rPr kumimoji="1" lang="ja-JP" altLang="en-US" sz="1000"/>
                        <a:t>カード名</a:t>
                      </a:r>
                    </a:p>
                  </a:txBody>
                  <a:tcPr/>
                </a:tc>
                <a:tc>
                  <a:txBody>
                    <a:bodyPr/>
                    <a:lstStyle/>
                    <a:p>
                      <a:r>
                        <a:rPr kumimoji="1" lang="ja-JP" altLang="en-US" sz="1000"/>
                        <a:t>カードの名称。</a:t>
                      </a:r>
                    </a:p>
                  </a:txBody>
                  <a:tcPr/>
                </a:tc>
                <a:extLst>
                  <a:ext uri="{0D108BD9-81ED-4DB2-BD59-A6C34878D82A}">
                    <a16:rowId xmlns:a16="http://schemas.microsoft.com/office/drawing/2014/main" val="2062865179"/>
                  </a:ext>
                </a:extLst>
              </a:tr>
              <a:tr h="168275">
                <a:tc>
                  <a:txBody>
                    <a:bodyPr/>
                    <a:lstStyle/>
                    <a:p>
                      <a:r>
                        <a:rPr kumimoji="1" lang="en-US" altLang="ja-JP" sz="1000"/>
                        <a:t>4</a:t>
                      </a:r>
                    </a:p>
                  </a:txBody>
                  <a:tcPr/>
                </a:tc>
                <a:tc>
                  <a:txBody>
                    <a:bodyPr/>
                    <a:lstStyle/>
                    <a:p>
                      <a:r>
                        <a:rPr kumimoji="1" lang="ja-JP" altLang="en-US" sz="1000"/>
                        <a:t>レア度</a:t>
                      </a:r>
                    </a:p>
                  </a:txBody>
                  <a:tcPr/>
                </a:tc>
                <a:tc>
                  <a:txBody>
                    <a:bodyPr/>
                    <a:lstStyle/>
                    <a:p>
                      <a:r>
                        <a:rPr kumimoji="1" lang="ja-JP" altLang="en-US" sz="1000"/>
                        <a:t>★３～★５。</a:t>
                      </a:r>
                    </a:p>
                  </a:txBody>
                  <a:tcPr/>
                </a:tc>
                <a:extLst>
                  <a:ext uri="{0D108BD9-81ED-4DB2-BD59-A6C34878D82A}">
                    <a16:rowId xmlns:a16="http://schemas.microsoft.com/office/drawing/2014/main" val="1810347208"/>
                  </a:ext>
                </a:extLst>
              </a:tr>
              <a:tr h="168275">
                <a:tc>
                  <a:txBody>
                    <a:bodyPr/>
                    <a:lstStyle/>
                    <a:p>
                      <a:r>
                        <a:rPr kumimoji="1" lang="en-US" altLang="ja-JP" sz="1000"/>
                        <a:t>5</a:t>
                      </a:r>
                      <a:endParaRPr kumimoji="1" lang="ja-JP" altLang="en-US" sz="1000"/>
                    </a:p>
                  </a:txBody>
                  <a:tcPr/>
                </a:tc>
                <a:tc>
                  <a:txBody>
                    <a:bodyPr/>
                    <a:lstStyle/>
                    <a:p>
                      <a:r>
                        <a:rPr kumimoji="1" lang="ja-JP" altLang="en-US" sz="1000"/>
                        <a:t>属性</a:t>
                      </a:r>
                    </a:p>
                  </a:txBody>
                  <a:tcPr/>
                </a:tc>
                <a:tc>
                  <a:txBody>
                    <a:bodyPr/>
                    <a:lstStyle/>
                    <a:p>
                      <a:r>
                        <a:rPr kumimoji="1" lang="ja-JP" altLang="en-US" sz="1000"/>
                        <a:t>硬、尖、迅、創、壊の内１つ。</a:t>
                      </a:r>
                    </a:p>
                  </a:txBody>
                  <a:tcPr/>
                </a:tc>
                <a:extLst>
                  <a:ext uri="{0D108BD9-81ED-4DB2-BD59-A6C34878D82A}">
                    <a16:rowId xmlns:a16="http://schemas.microsoft.com/office/drawing/2014/main" val="2306162591"/>
                  </a:ext>
                </a:extLst>
              </a:tr>
              <a:tr h="168275">
                <a:tc>
                  <a:txBody>
                    <a:bodyPr/>
                    <a:lstStyle/>
                    <a:p>
                      <a:r>
                        <a:rPr kumimoji="1" lang="en-US" altLang="ja-JP" sz="1000"/>
                        <a:t>6</a:t>
                      </a:r>
                      <a:endParaRPr kumimoji="1" lang="ja-JP" altLang="en-US" sz="1000"/>
                    </a:p>
                  </a:txBody>
                  <a:tcPr/>
                </a:tc>
                <a:tc>
                  <a:txBody>
                    <a:bodyPr/>
                    <a:lstStyle/>
                    <a:p>
                      <a:r>
                        <a:rPr kumimoji="1" lang="ja-JP" altLang="en-US" sz="1000"/>
                        <a:t>レベル</a:t>
                      </a:r>
                    </a:p>
                  </a:txBody>
                  <a:tcPr/>
                </a:tc>
                <a:tc>
                  <a:txBody>
                    <a:bodyPr/>
                    <a:lstStyle/>
                    <a:p>
                      <a:r>
                        <a:rPr kumimoji="1" lang="ja-JP" altLang="en-US" sz="1000"/>
                        <a:t>初期想定</a:t>
                      </a:r>
                      <a:r>
                        <a:rPr kumimoji="1" lang="en-US" altLang="ja-JP" sz="1000"/>
                        <a:t>1</a:t>
                      </a:r>
                      <a:r>
                        <a:rPr kumimoji="1" lang="ja-JP" altLang="en-US" sz="1000"/>
                        <a:t>～</a:t>
                      </a:r>
                      <a:r>
                        <a:rPr kumimoji="1" lang="en-US" altLang="ja-JP" sz="1000"/>
                        <a:t>100</a:t>
                      </a:r>
                      <a:r>
                        <a:rPr kumimoji="1" lang="ja-JP" altLang="en-US" sz="1000"/>
                        <a:t>（進化後含む）</a:t>
                      </a:r>
                    </a:p>
                  </a:txBody>
                  <a:tcPr/>
                </a:tc>
                <a:extLst>
                  <a:ext uri="{0D108BD9-81ED-4DB2-BD59-A6C34878D82A}">
                    <a16:rowId xmlns:a16="http://schemas.microsoft.com/office/drawing/2014/main" val="1966798379"/>
                  </a:ext>
                </a:extLst>
              </a:tr>
              <a:tr h="168275">
                <a:tc>
                  <a:txBody>
                    <a:bodyPr/>
                    <a:lstStyle/>
                    <a:p>
                      <a:r>
                        <a:rPr kumimoji="1" lang="en-US" altLang="ja-JP" sz="1000"/>
                        <a:t>7</a:t>
                      </a:r>
                      <a:endParaRPr kumimoji="1" lang="ja-JP" altLang="en-US" sz="1000"/>
                    </a:p>
                  </a:txBody>
                  <a:tcPr/>
                </a:tc>
                <a:tc>
                  <a:txBody>
                    <a:bodyPr/>
                    <a:lstStyle/>
                    <a:p>
                      <a:r>
                        <a:rPr kumimoji="1" lang="ja-JP" altLang="en-US" sz="1000" dirty="0"/>
                        <a:t>経験値</a:t>
                      </a:r>
                    </a:p>
                  </a:txBody>
                  <a:tcPr/>
                </a:tc>
                <a:tc>
                  <a:txBody>
                    <a:bodyPr/>
                    <a:lstStyle/>
                    <a:p>
                      <a:r>
                        <a:rPr kumimoji="1" lang="ja-JP" altLang="en-US" sz="1000" dirty="0"/>
                        <a:t>現在の経験値</a:t>
                      </a:r>
                      <a:endParaRPr kumimoji="1" lang="en-US" altLang="ja-JP" sz="1000" dirty="0"/>
                    </a:p>
                  </a:txBody>
                  <a:tcPr/>
                </a:tc>
                <a:extLst>
                  <a:ext uri="{0D108BD9-81ED-4DB2-BD59-A6C34878D82A}">
                    <a16:rowId xmlns:a16="http://schemas.microsoft.com/office/drawing/2014/main" val="1691054897"/>
                  </a:ext>
                </a:extLst>
              </a:tr>
              <a:tr h="168275">
                <a:tc>
                  <a:txBody>
                    <a:bodyPr/>
                    <a:lstStyle/>
                    <a:p>
                      <a:r>
                        <a:rPr kumimoji="1" lang="en-US" altLang="ja-JP" sz="1000"/>
                        <a:t>8</a:t>
                      </a:r>
                      <a:endParaRPr kumimoji="1" lang="ja-JP" altLang="en-US" sz="1000"/>
                    </a:p>
                  </a:txBody>
                  <a:tcPr/>
                </a:tc>
                <a:tc>
                  <a:txBody>
                    <a:bodyPr/>
                    <a:lstStyle/>
                    <a:p>
                      <a:r>
                        <a:rPr kumimoji="1" lang="ja-JP" altLang="en-US" sz="1000"/>
                        <a:t>進化度</a:t>
                      </a:r>
                    </a:p>
                  </a:txBody>
                  <a:tcPr/>
                </a:tc>
                <a:tc>
                  <a:txBody>
                    <a:bodyPr/>
                    <a:lstStyle/>
                    <a:p>
                      <a:r>
                        <a:rPr kumimoji="1" lang="ja-JP" altLang="en-US" sz="1000"/>
                        <a:t>５段階。（初入手＋</a:t>
                      </a:r>
                      <a:r>
                        <a:rPr kumimoji="1" lang="en-US" altLang="ja-JP" sz="1000"/>
                        <a:t>4</a:t>
                      </a:r>
                      <a:r>
                        <a:rPr kumimoji="1" lang="ja-JP" altLang="en-US" sz="1000"/>
                        <a:t>枚分）</a:t>
                      </a:r>
                    </a:p>
                  </a:txBody>
                  <a:tcPr/>
                </a:tc>
                <a:extLst>
                  <a:ext uri="{0D108BD9-81ED-4DB2-BD59-A6C34878D82A}">
                    <a16:rowId xmlns:a16="http://schemas.microsoft.com/office/drawing/2014/main" val="2036020726"/>
                  </a:ext>
                </a:extLst>
              </a:tr>
              <a:tr h="168275">
                <a:tc>
                  <a:txBody>
                    <a:bodyPr/>
                    <a:lstStyle/>
                    <a:p>
                      <a:r>
                        <a:rPr kumimoji="1" lang="en-US" altLang="ja-JP" sz="1000"/>
                        <a:t>9</a:t>
                      </a:r>
                      <a:endParaRPr kumimoji="1" lang="ja-JP" altLang="en-US" sz="1000"/>
                    </a:p>
                  </a:txBody>
                  <a:tcPr/>
                </a:tc>
                <a:tc>
                  <a:txBody>
                    <a:bodyPr/>
                    <a:lstStyle/>
                    <a:p>
                      <a:r>
                        <a:rPr kumimoji="1" lang="en-US" altLang="ja-JP" sz="1000"/>
                        <a:t>HP</a:t>
                      </a:r>
                      <a:endParaRPr kumimoji="1" lang="ja-JP" altLang="en-US" sz="1000"/>
                    </a:p>
                  </a:txBody>
                  <a:tcPr/>
                </a:tc>
                <a:tc>
                  <a:txBody>
                    <a:bodyPr/>
                    <a:lstStyle/>
                    <a:p>
                      <a:r>
                        <a:rPr kumimoji="1" lang="ja-JP" altLang="en-US" sz="1000"/>
                        <a:t>カードマスターに</a:t>
                      </a:r>
                      <a:r>
                        <a:rPr kumimoji="1" lang="en-US" altLang="ja-JP" sz="1000"/>
                        <a:t>1</a:t>
                      </a:r>
                      <a:r>
                        <a:rPr kumimoji="1" lang="ja-JP" altLang="en-US" sz="1000"/>
                        <a:t>～</a:t>
                      </a:r>
                      <a:r>
                        <a:rPr kumimoji="1" lang="en-US" altLang="ja-JP" sz="1000"/>
                        <a:t>100</a:t>
                      </a:r>
                      <a:r>
                        <a:rPr kumimoji="1" lang="ja-JP" altLang="en-US" sz="1000"/>
                        <a:t>までの数値が記載されたもの。成長曲線に影響。</a:t>
                      </a:r>
                    </a:p>
                  </a:txBody>
                  <a:tcPr/>
                </a:tc>
                <a:extLst>
                  <a:ext uri="{0D108BD9-81ED-4DB2-BD59-A6C34878D82A}">
                    <a16:rowId xmlns:a16="http://schemas.microsoft.com/office/drawing/2014/main" val="658388221"/>
                  </a:ext>
                </a:extLst>
              </a:tr>
              <a:tr h="168275">
                <a:tc>
                  <a:txBody>
                    <a:bodyPr/>
                    <a:lstStyle/>
                    <a:p>
                      <a:r>
                        <a:rPr kumimoji="1" lang="en-US" altLang="ja-JP" sz="1000"/>
                        <a:t>10</a:t>
                      </a:r>
                      <a:endParaRPr kumimoji="1" lang="ja-JP" altLang="en-US" sz="1000"/>
                    </a:p>
                  </a:txBody>
                  <a:tcPr/>
                </a:tc>
                <a:tc>
                  <a:txBody>
                    <a:bodyPr/>
                    <a:lstStyle/>
                    <a:p>
                      <a:r>
                        <a:rPr kumimoji="1" lang="en-US" altLang="ja-JP" sz="1000"/>
                        <a:t>ATK</a:t>
                      </a:r>
                      <a:endParaRPr kumimoji="1" lang="ja-JP" altLang="en-US" sz="1000"/>
                    </a:p>
                  </a:txBody>
                  <a:tcPr/>
                </a:tc>
                <a:tc>
                  <a:txBody>
                    <a:bodyPr/>
                    <a:lstStyle/>
                    <a:p>
                      <a:r>
                        <a:rPr kumimoji="1" lang="ja-JP" altLang="en-US" sz="1000"/>
                        <a:t>カードマスターに</a:t>
                      </a:r>
                      <a:r>
                        <a:rPr kumimoji="1" lang="en-US" altLang="ja-JP" sz="1000"/>
                        <a:t>1</a:t>
                      </a:r>
                      <a:r>
                        <a:rPr kumimoji="1" lang="ja-JP" altLang="en-US" sz="1000"/>
                        <a:t>～</a:t>
                      </a:r>
                      <a:r>
                        <a:rPr kumimoji="1" lang="en-US" altLang="ja-JP" sz="1000"/>
                        <a:t>100</a:t>
                      </a:r>
                      <a:r>
                        <a:rPr kumimoji="1" lang="ja-JP" altLang="en-US" sz="1000"/>
                        <a:t>までの数値が記載されたもの。成長曲線に影響。</a:t>
                      </a:r>
                    </a:p>
                  </a:txBody>
                  <a:tcPr/>
                </a:tc>
                <a:extLst>
                  <a:ext uri="{0D108BD9-81ED-4DB2-BD59-A6C34878D82A}">
                    <a16:rowId xmlns:a16="http://schemas.microsoft.com/office/drawing/2014/main" val="1732286130"/>
                  </a:ext>
                </a:extLst>
              </a:tr>
              <a:tr h="168275">
                <a:tc>
                  <a:txBody>
                    <a:bodyPr/>
                    <a:lstStyle/>
                    <a:p>
                      <a:r>
                        <a:rPr kumimoji="1" lang="en-US" altLang="ja-JP" sz="1000"/>
                        <a:t>11</a:t>
                      </a:r>
                      <a:endParaRPr kumimoji="1" lang="ja-JP" altLang="en-US" sz="1000"/>
                    </a:p>
                  </a:txBody>
                  <a:tcPr/>
                </a:tc>
                <a:tc>
                  <a:txBody>
                    <a:bodyPr/>
                    <a:lstStyle/>
                    <a:p>
                      <a:r>
                        <a:rPr kumimoji="1" lang="en-US" altLang="ja-JP" sz="1000"/>
                        <a:t>DEF</a:t>
                      </a:r>
                      <a:endParaRPr kumimoji="1" lang="ja-JP" altLang="en-US" sz="1000"/>
                    </a:p>
                  </a:txBody>
                  <a:tcPr/>
                </a:tc>
                <a:tc>
                  <a:txBody>
                    <a:bodyPr/>
                    <a:lstStyle/>
                    <a:p>
                      <a:r>
                        <a:rPr kumimoji="1" lang="ja-JP" altLang="en-US" sz="1000"/>
                        <a:t>カードマスターに</a:t>
                      </a:r>
                      <a:r>
                        <a:rPr kumimoji="1" lang="en-US" altLang="ja-JP" sz="1000"/>
                        <a:t>1</a:t>
                      </a:r>
                      <a:r>
                        <a:rPr kumimoji="1" lang="ja-JP" altLang="en-US" sz="1000"/>
                        <a:t>～</a:t>
                      </a:r>
                      <a:r>
                        <a:rPr kumimoji="1" lang="en-US" altLang="ja-JP" sz="1000"/>
                        <a:t>100</a:t>
                      </a:r>
                      <a:r>
                        <a:rPr kumimoji="1" lang="ja-JP" altLang="en-US" sz="1000"/>
                        <a:t>までの数値が記載されたもの。成長曲線に影響。</a:t>
                      </a:r>
                    </a:p>
                  </a:txBody>
                  <a:tcPr/>
                </a:tc>
                <a:extLst>
                  <a:ext uri="{0D108BD9-81ED-4DB2-BD59-A6C34878D82A}">
                    <a16:rowId xmlns:a16="http://schemas.microsoft.com/office/drawing/2014/main" val="2994402561"/>
                  </a:ext>
                </a:extLst>
              </a:tr>
              <a:tr h="168275">
                <a:tc>
                  <a:txBody>
                    <a:bodyPr/>
                    <a:lstStyle/>
                    <a:p>
                      <a:r>
                        <a:rPr kumimoji="1" lang="en-US" altLang="ja-JP" sz="1000"/>
                        <a:t>12</a:t>
                      </a:r>
                      <a:endParaRPr kumimoji="1" lang="ja-JP" altLang="en-US" sz="1000"/>
                    </a:p>
                  </a:txBody>
                  <a:tcPr/>
                </a:tc>
                <a:tc>
                  <a:txBody>
                    <a:bodyPr/>
                    <a:lstStyle/>
                    <a:p>
                      <a:r>
                        <a:rPr kumimoji="1" lang="en-US" altLang="ja-JP" sz="1000"/>
                        <a:t>SPD</a:t>
                      </a:r>
                      <a:endParaRPr kumimoji="1" lang="ja-JP" altLang="en-US" sz="1000"/>
                    </a:p>
                  </a:txBody>
                  <a:tcPr/>
                </a:tc>
                <a:tc>
                  <a:txBody>
                    <a:bodyPr/>
                    <a:lstStyle/>
                    <a:p>
                      <a:r>
                        <a:rPr kumimoji="1" lang="ja-JP" altLang="en-US" sz="1000"/>
                        <a:t>カードマスターに</a:t>
                      </a:r>
                      <a:r>
                        <a:rPr kumimoji="1" lang="en-US" altLang="ja-JP" sz="1000"/>
                        <a:t>1</a:t>
                      </a:r>
                      <a:r>
                        <a:rPr kumimoji="1" lang="ja-JP" altLang="en-US" sz="1000"/>
                        <a:t>～</a:t>
                      </a:r>
                      <a:r>
                        <a:rPr kumimoji="1" lang="en-US" altLang="ja-JP" sz="1000"/>
                        <a:t>100</a:t>
                      </a:r>
                      <a:r>
                        <a:rPr kumimoji="1" lang="ja-JP" altLang="en-US" sz="1000"/>
                        <a:t>までの数値が記載されたもの。成長曲線に影響。</a:t>
                      </a:r>
                    </a:p>
                  </a:txBody>
                  <a:tcPr/>
                </a:tc>
                <a:extLst>
                  <a:ext uri="{0D108BD9-81ED-4DB2-BD59-A6C34878D82A}">
                    <a16:rowId xmlns:a16="http://schemas.microsoft.com/office/drawing/2014/main" val="236214519"/>
                  </a:ext>
                </a:extLst>
              </a:tr>
              <a:tr h="168275">
                <a:tc>
                  <a:txBody>
                    <a:bodyPr/>
                    <a:lstStyle/>
                    <a:p>
                      <a:r>
                        <a:rPr kumimoji="1" lang="en-US" altLang="ja-JP" sz="1000"/>
                        <a:t>13</a:t>
                      </a:r>
                      <a:endParaRPr kumimoji="1" lang="ja-JP" altLang="en-US" sz="1000"/>
                    </a:p>
                  </a:txBody>
                  <a:tcPr/>
                </a:tc>
                <a:tc>
                  <a:txBody>
                    <a:bodyPr/>
                    <a:lstStyle/>
                    <a:p>
                      <a:r>
                        <a:rPr kumimoji="1" lang="ja-JP" altLang="en-US" sz="1000"/>
                        <a:t>リーダー効果</a:t>
                      </a:r>
                    </a:p>
                  </a:txBody>
                  <a:tcPr/>
                </a:tc>
                <a:tc>
                  <a:txBody>
                    <a:bodyPr/>
                    <a:lstStyle/>
                    <a:p>
                      <a:r>
                        <a:rPr kumimoji="1" lang="ja-JP" altLang="en-US" sz="1000"/>
                        <a:t>リーダー効果</a:t>
                      </a:r>
                      <a:r>
                        <a:rPr kumimoji="1" lang="en-US" altLang="ja-JP" sz="1000"/>
                        <a:t>ID</a:t>
                      </a:r>
                      <a:r>
                        <a:rPr kumimoji="1" lang="ja-JP" altLang="en-US" sz="1000"/>
                        <a:t>。リーダー効果マスターから。</a:t>
                      </a:r>
                    </a:p>
                  </a:txBody>
                  <a:tcPr/>
                </a:tc>
                <a:extLst>
                  <a:ext uri="{0D108BD9-81ED-4DB2-BD59-A6C34878D82A}">
                    <a16:rowId xmlns:a16="http://schemas.microsoft.com/office/drawing/2014/main" val="3277634944"/>
                  </a:ext>
                </a:extLst>
              </a:tr>
              <a:tr h="168275">
                <a:tc>
                  <a:txBody>
                    <a:bodyPr/>
                    <a:lstStyle/>
                    <a:p>
                      <a:r>
                        <a:rPr kumimoji="1" lang="en-US" altLang="ja-JP" sz="1000"/>
                        <a:t>14</a:t>
                      </a:r>
                      <a:endParaRPr kumimoji="1" lang="ja-JP" altLang="en-US" sz="1000"/>
                    </a:p>
                  </a:txBody>
                  <a:tcPr/>
                </a:tc>
                <a:tc>
                  <a:txBody>
                    <a:bodyPr/>
                    <a:lstStyle/>
                    <a:p>
                      <a:r>
                        <a:rPr kumimoji="1" lang="ja-JP" altLang="en-US" sz="1000"/>
                        <a:t>バトル効果１</a:t>
                      </a:r>
                    </a:p>
                  </a:txBody>
                  <a:tcPr/>
                </a:tc>
                <a:tc>
                  <a:txBody>
                    <a:bodyPr/>
                    <a:lstStyle/>
                    <a:p>
                      <a:r>
                        <a:rPr kumimoji="1" lang="ja-JP" altLang="en-US" sz="1000"/>
                        <a:t>バトル効果</a:t>
                      </a:r>
                      <a:r>
                        <a:rPr kumimoji="1" lang="en-US" altLang="ja-JP" sz="1000"/>
                        <a:t>ID</a:t>
                      </a:r>
                      <a:r>
                        <a:rPr kumimoji="1" lang="ja-JP" altLang="en-US" sz="1000"/>
                        <a:t>。バトル効果マスターから。初期状態。</a:t>
                      </a:r>
                    </a:p>
                  </a:txBody>
                  <a:tcPr/>
                </a:tc>
                <a:extLst>
                  <a:ext uri="{0D108BD9-81ED-4DB2-BD59-A6C34878D82A}">
                    <a16:rowId xmlns:a16="http://schemas.microsoft.com/office/drawing/2014/main" val="4286848283"/>
                  </a:ext>
                </a:extLst>
              </a:tr>
              <a:tr h="168275">
                <a:tc>
                  <a:txBody>
                    <a:bodyPr/>
                    <a:lstStyle/>
                    <a:p>
                      <a:r>
                        <a:rPr kumimoji="1" lang="en-US" altLang="ja-JP" sz="1000"/>
                        <a:t>15</a:t>
                      </a:r>
                      <a:endParaRPr kumimoji="1" lang="ja-JP" altLang="en-US" sz="1000"/>
                    </a:p>
                  </a:txBody>
                  <a:tcPr/>
                </a:tc>
                <a:tc>
                  <a:txBody>
                    <a:bodyPr/>
                    <a:lstStyle/>
                    <a:p>
                      <a:r>
                        <a:rPr kumimoji="1" lang="ja-JP" altLang="en-US" sz="1000"/>
                        <a:t>バトル効果２</a:t>
                      </a:r>
                    </a:p>
                  </a:txBody>
                  <a:tcPr/>
                </a:tc>
                <a:tc>
                  <a:txBody>
                    <a:bodyPr/>
                    <a:lstStyle/>
                    <a:p>
                      <a:r>
                        <a:rPr kumimoji="1" lang="ja-JP" altLang="en-US" sz="1000"/>
                        <a:t>バトル効果</a:t>
                      </a:r>
                      <a:r>
                        <a:rPr kumimoji="1" lang="en-US" altLang="ja-JP" sz="1000"/>
                        <a:t>ID</a:t>
                      </a:r>
                      <a:r>
                        <a:rPr kumimoji="1" lang="ja-JP" altLang="en-US" sz="1000"/>
                        <a:t>。バトル効果マスターから。進化度３のときに変化。</a:t>
                      </a:r>
                    </a:p>
                  </a:txBody>
                  <a:tcPr/>
                </a:tc>
                <a:extLst>
                  <a:ext uri="{0D108BD9-81ED-4DB2-BD59-A6C34878D82A}">
                    <a16:rowId xmlns:a16="http://schemas.microsoft.com/office/drawing/2014/main" val="2460753149"/>
                  </a:ext>
                </a:extLst>
              </a:tr>
              <a:tr h="1682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a:t>16</a:t>
                      </a:r>
                      <a:endParaRPr kumimoji="1" lang="ja-JP" altLang="en-US" sz="1000"/>
                    </a:p>
                  </a:txBody>
                  <a:tcPr/>
                </a:tc>
                <a:tc>
                  <a:txBody>
                    <a:bodyPr/>
                    <a:lstStyle/>
                    <a:p>
                      <a:r>
                        <a:rPr kumimoji="1" lang="ja-JP" altLang="en-US" sz="1000"/>
                        <a:t>バトル効果３</a:t>
                      </a:r>
                    </a:p>
                  </a:txBody>
                  <a:tcPr/>
                </a:tc>
                <a:tc>
                  <a:txBody>
                    <a:bodyPr/>
                    <a:lstStyle/>
                    <a:p>
                      <a:r>
                        <a:rPr kumimoji="1" lang="ja-JP" altLang="en-US" sz="1000"/>
                        <a:t>バトル効果</a:t>
                      </a:r>
                      <a:r>
                        <a:rPr kumimoji="1" lang="en-US" altLang="ja-JP" sz="1000"/>
                        <a:t>ID</a:t>
                      </a:r>
                      <a:r>
                        <a:rPr kumimoji="1" lang="ja-JP" altLang="en-US" sz="1000"/>
                        <a:t>。バトル効果マスターから。進化度５のときに変化。</a:t>
                      </a:r>
                    </a:p>
                  </a:txBody>
                  <a:tcPr/>
                </a:tc>
                <a:extLst>
                  <a:ext uri="{0D108BD9-81ED-4DB2-BD59-A6C34878D82A}">
                    <a16:rowId xmlns:a16="http://schemas.microsoft.com/office/drawing/2014/main" val="4001643195"/>
                  </a:ext>
                </a:extLst>
              </a:tr>
              <a:tr h="168275">
                <a:tc>
                  <a:txBody>
                    <a:bodyPr/>
                    <a:lstStyle/>
                    <a:p>
                      <a:r>
                        <a:rPr kumimoji="1" lang="en-US" altLang="ja-JP" sz="1000"/>
                        <a:t>17</a:t>
                      </a:r>
                      <a:endParaRPr kumimoji="1" lang="ja-JP" altLang="en-US" sz="1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a:t>TR</a:t>
                      </a:r>
                      <a:r>
                        <a:rPr kumimoji="1" lang="ja-JP" altLang="en-US" sz="1000"/>
                        <a:t>スキル</a:t>
                      </a:r>
                    </a:p>
                  </a:txBody>
                  <a:tcPr/>
                </a:tc>
                <a:tc>
                  <a:txBody>
                    <a:bodyPr/>
                    <a:lstStyle/>
                    <a:p>
                      <a:r>
                        <a:rPr kumimoji="1" lang="ja-JP" altLang="en-US" sz="1000"/>
                        <a:t>ＴＲスキル</a:t>
                      </a:r>
                      <a:r>
                        <a:rPr kumimoji="1" lang="en-US" altLang="ja-JP" sz="1000"/>
                        <a:t>ID</a:t>
                      </a:r>
                      <a:r>
                        <a:rPr kumimoji="1" lang="ja-JP" altLang="en-US" sz="1000"/>
                        <a:t>。ＴＲスキルマスターから。</a:t>
                      </a:r>
                    </a:p>
                  </a:txBody>
                  <a:tcPr/>
                </a:tc>
                <a:extLst>
                  <a:ext uri="{0D108BD9-81ED-4DB2-BD59-A6C34878D82A}">
                    <a16:rowId xmlns:a16="http://schemas.microsoft.com/office/drawing/2014/main" val="430554498"/>
                  </a:ext>
                </a:extLst>
              </a:tr>
              <a:tr h="168275">
                <a:tc>
                  <a:txBody>
                    <a:bodyPr/>
                    <a:lstStyle/>
                    <a:p>
                      <a:r>
                        <a:rPr kumimoji="1" lang="en-US" altLang="ja-JP" sz="1000"/>
                        <a:t>18</a:t>
                      </a:r>
                      <a:endParaRPr kumimoji="1" lang="ja-JP" altLang="en-US" sz="1000"/>
                    </a:p>
                  </a:txBody>
                  <a:tcPr/>
                </a:tc>
                <a:tc>
                  <a:txBody>
                    <a:bodyPr/>
                    <a:lstStyle/>
                    <a:p>
                      <a:r>
                        <a:rPr kumimoji="1" lang="ja-JP" altLang="en-US" sz="1000"/>
                        <a:t>専用キャラ</a:t>
                      </a:r>
                    </a:p>
                  </a:txBody>
                  <a:tcPr/>
                </a:tc>
                <a:tc>
                  <a:txBody>
                    <a:bodyPr/>
                    <a:lstStyle/>
                    <a:p>
                      <a:r>
                        <a:rPr kumimoji="1" lang="ja-JP" altLang="en-US" sz="1000"/>
                        <a:t>キャラ</a:t>
                      </a:r>
                      <a:r>
                        <a:rPr kumimoji="1" lang="en-US" altLang="ja-JP" sz="1000"/>
                        <a:t>ID</a:t>
                      </a:r>
                      <a:r>
                        <a:rPr kumimoji="1" lang="ja-JP" altLang="en-US" sz="1000"/>
                        <a:t>。設定なしもあり得る。</a:t>
                      </a:r>
                    </a:p>
                  </a:txBody>
                  <a:tcPr/>
                </a:tc>
                <a:extLst>
                  <a:ext uri="{0D108BD9-81ED-4DB2-BD59-A6C34878D82A}">
                    <a16:rowId xmlns:a16="http://schemas.microsoft.com/office/drawing/2014/main" val="189437259"/>
                  </a:ext>
                </a:extLst>
              </a:tr>
              <a:tr h="168275">
                <a:tc>
                  <a:txBody>
                    <a:bodyPr/>
                    <a:lstStyle/>
                    <a:p>
                      <a:r>
                        <a:rPr kumimoji="1" lang="en-US" altLang="ja-JP" sz="1000"/>
                        <a:t>19</a:t>
                      </a:r>
                      <a:endParaRPr kumimoji="1" lang="ja-JP" altLang="en-US" sz="1000"/>
                    </a:p>
                  </a:txBody>
                  <a:tcPr/>
                </a:tc>
                <a:tc>
                  <a:txBody>
                    <a:bodyPr/>
                    <a:lstStyle/>
                    <a:p>
                      <a:r>
                        <a:rPr kumimoji="1" lang="ja-JP" altLang="en-US" sz="1000"/>
                        <a:t>お気に入りフラグ</a:t>
                      </a:r>
                    </a:p>
                  </a:txBody>
                  <a:tcPr/>
                </a:tc>
                <a:tc>
                  <a:txBody>
                    <a:bodyPr/>
                    <a:lstStyle/>
                    <a:p>
                      <a:r>
                        <a:rPr kumimoji="1" lang="ja-JP" altLang="en-US" sz="1000"/>
                        <a:t>売却や消費が出来なくなるようなフラグ。</a:t>
                      </a:r>
                    </a:p>
                  </a:txBody>
                  <a:tcPr/>
                </a:tc>
                <a:extLst>
                  <a:ext uri="{0D108BD9-81ED-4DB2-BD59-A6C34878D82A}">
                    <a16:rowId xmlns:a16="http://schemas.microsoft.com/office/drawing/2014/main" val="1479032060"/>
                  </a:ext>
                </a:extLst>
              </a:tr>
            </a:tbl>
          </a:graphicData>
        </a:graphic>
      </p:graphicFrame>
    </p:spTree>
    <p:extLst>
      <p:ext uri="{BB962C8B-B14F-4D97-AF65-F5344CB8AC3E}">
        <p14:creationId xmlns:p14="http://schemas.microsoft.com/office/powerpoint/2010/main" val="4274482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8</a:t>
            </a:fld>
            <a:endParaRPr kumimoji="1" lang="ja-JP" altLang="en-US"/>
          </a:p>
        </p:txBody>
      </p:sp>
      <p:sp>
        <p:nvSpPr>
          <p:cNvPr id="7" name="テキスト ボックス 6">
            <a:extLst>
              <a:ext uri="{FF2B5EF4-FFF2-40B4-BE49-F238E27FC236}">
                <a16:creationId xmlns:a16="http://schemas.microsoft.com/office/drawing/2014/main" id="{FB9EF6B3-0BD0-43FC-9B79-3890C938D09D}"/>
              </a:ext>
            </a:extLst>
          </p:cNvPr>
          <p:cNvSpPr txBox="1"/>
          <p:nvPr/>
        </p:nvSpPr>
        <p:spPr>
          <a:xfrm>
            <a:off x="741887" y="1539073"/>
            <a:ext cx="3647152" cy="246221"/>
          </a:xfrm>
          <a:prstGeom prst="rect">
            <a:avLst/>
          </a:prstGeom>
          <a:noFill/>
        </p:spPr>
        <p:txBody>
          <a:bodyPr wrap="none" rtlCol="0">
            <a:spAutoFit/>
          </a:bodyPr>
          <a:lstStyle/>
          <a:p>
            <a:r>
              <a:rPr kumimoji="1" lang="ja-JP" altLang="en-US" sz="1000">
                <a:latin typeface="+mn-ea"/>
              </a:rPr>
              <a:t>カードがレベルアップすると、基本パラメータが上昇する。</a:t>
            </a:r>
            <a:endParaRPr kumimoji="1" lang="en-US" altLang="ja-JP" sz="1000">
              <a:latin typeface="+mn-ea"/>
            </a:endParaRPr>
          </a:p>
        </p:txBody>
      </p:sp>
      <p:sp>
        <p:nvSpPr>
          <p:cNvPr id="8" name="テキスト ボックス 7">
            <a:extLst>
              <a:ext uri="{FF2B5EF4-FFF2-40B4-BE49-F238E27FC236}">
                <a16:creationId xmlns:a16="http://schemas.microsoft.com/office/drawing/2014/main" id="{B7485CB4-C2A0-4B18-9D9C-44B375790221}"/>
              </a:ext>
            </a:extLst>
          </p:cNvPr>
          <p:cNvSpPr txBox="1"/>
          <p:nvPr/>
        </p:nvSpPr>
        <p:spPr>
          <a:xfrm>
            <a:off x="591845" y="1262074"/>
            <a:ext cx="2185214" cy="276999"/>
          </a:xfrm>
          <a:prstGeom prst="rect">
            <a:avLst/>
          </a:prstGeom>
          <a:noFill/>
        </p:spPr>
        <p:txBody>
          <a:bodyPr wrap="none" rtlCol="0">
            <a:spAutoFit/>
          </a:bodyPr>
          <a:lstStyle/>
          <a:p>
            <a:r>
              <a:rPr kumimoji="1" lang="ja-JP" altLang="en-US" sz="1200" b="1">
                <a:latin typeface="+mn-ea"/>
              </a:rPr>
              <a:t>○レベルアップで起こること</a:t>
            </a:r>
            <a:endParaRPr kumimoji="1" lang="ja-JP" altLang="en-US" sz="1000" b="1">
              <a:latin typeface="+mn-ea"/>
            </a:endParaRPr>
          </a:p>
        </p:txBody>
      </p:sp>
      <p:sp>
        <p:nvSpPr>
          <p:cNvPr id="9" name="テキスト ボックス 8">
            <a:extLst>
              <a:ext uri="{FF2B5EF4-FFF2-40B4-BE49-F238E27FC236}">
                <a16:creationId xmlns:a16="http://schemas.microsoft.com/office/drawing/2014/main" id="{17700288-28BA-4187-83D7-617DBDB1F866}"/>
              </a:ext>
            </a:extLst>
          </p:cNvPr>
          <p:cNvSpPr txBox="1"/>
          <p:nvPr/>
        </p:nvSpPr>
        <p:spPr>
          <a:xfrm>
            <a:off x="741887" y="2426024"/>
            <a:ext cx="1851789" cy="246221"/>
          </a:xfrm>
          <a:prstGeom prst="rect">
            <a:avLst/>
          </a:prstGeom>
          <a:noFill/>
        </p:spPr>
        <p:txBody>
          <a:bodyPr wrap="none" rtlCol="0">
            <a:spAutoFit/>
          </a:bodyPr>
          <a:lstStyle/>
          <a:p>
            <a:r>
              <a:rPr kumimoji="1" lang="ja-JP" altLang="en-US" sz="1000" b="1">
                <a:latin typeface="+mn-ea"/>
              </a:rPr>
              <a:t>・初期値に加算していく数値</a:t>
            </a:r>
            <a:endParaRPr kumimoji="1" lang="en-US" altLang="ja-JP" sz="1000" b="1">
              <a:latin typeface="+mn-ea"/>
            </a:endParaRPr>
          </a:p>
        </p:txBody>
      </p:sp>
      <p:sp>
        <p:nvSpPr>
          <p:cNvPr id="10" name="テキスト ボックス 9">
            <a:extLst>
              <a:ext uri="{FF2B5EF4-FFF2-40B4-BE49-F238E27FC236}">
                <a16:creationId xmlns:a16="http://schemas.microsoft.com/office/drawing/2014/main" id="{1D7C76B5-5C9A-4169-9A2C-721397BC6545}"/>
              </a:ext>
            </a:extLst>
          </p:cNvPr>
          <p:cNvSpPr txBox="1"/>
          <p:nvPr/>
        </p:nvSpPr>
        <p:spPr>
          <a:xfrm>
            <a:off x="917373" y="2672245"/>
            <a:ext cx="6596678" cy="1446550"/>
          </a:xfrm>
          <a:prstGeom prst="rect">
            <a:avLst/>
          </a:prstGeom>
          <a:noFill/>
        </p:spPr>
        <p:txBody>
          <a:bodyPr wrap="none" rtlCol="0">
            <a:spAutoFit/>
          </a:bodyPr>
          <a:lstStyle/>
          <a:p>
            <a:r>
              <a:rPr kumimoji="1" lang="ja-JP" altLang="en-US" sz="1000">
                <a:latin typeface="+mn-ea"/>
              </a:rPr>
              <a:t>各カードは初期値が設定されており、レベルアップの際には</a:t>
            </a:r>
            <a:endParaRPr kumimoji="1" lang="en-US" altLang="ja-JP" sz="1000">
              <a:latin typeface="+mn-ea"/>
            </a:endParaRPr>
          </a:p>
          <a:p>
            <a:endParaRPr kumimoji="1" lang="en-US" altLang="ja-JP" sz="1000">
              <a:latin typeface="+mn-ea"/>
            </a:endParaRPr>
          </a:p>
          <a:p>
            <a:r>
              <a:rPr kumimoji="1" lang="ja-JP" altLang="en-US" sz="1400" b="1">
                <a:solidFill>
                  <a:srgbClr val="00B0F0"/>
                </a:solidFill>
                <a:latin typeface="+mn-ea"/>
              </a:rPr>
              <a:t>各カードごとにテーブルで設定されている数値を加算していく。</a:t>
            </a:r>
            <a:endParaRPr kumimoji="1" lang="en-US" altLang="ja-JP" sz="1400" b="1">
              <a:solidFill>
                <a:srgbClr val="00B0F0"/>
              </a:solidFill>
              <a:latin typeface="+mn-ea"/>
            </a:endParaRPr>
          </a:p>
          <a:p>
            <a:endParaRPr kumimoji="1" lang="en-US" altLang="ja-JP" sz="1000">
              <a:latin typeface="+mn-ea"/>
            </a:endParaRPr>
          </a:p>
          <a:p>
            <a:r>
              <a:rPr kumimoji="1" lang="ja-JP" altLang="en-US" sz="1000">
                <a:latin typeface="+mn-ea"/>
              </a:rPr>
              <a:t>これらのテーブル自体は基本的には計算で算出するが、微調整を加える際や新たなレベル解放の際は別の計算で</a:t>
            </a:r>
            <a:endParaRPr kumimoji="1" lang="en-US" altLang="ja-JP" sz="1000">
              <a:latin typeface="+mn-ea"/>
            </a:endParaRPr>
          </a:p>
          <a:p>
            <a:r>
              <a:rPr kumimoji="1" lang="ja-JP" altLang="en-US" sz="1000">
                <a:latin typeface="+mn-ea"/>
              </a:rPr>
              <a:t>算出する想定もあるため、ゲーム内で持つデータはテーブル化された数値となる。</a:t>
            </a:r>
            <a:endParaRPr kumimoji="1" lang="en-US" altLang="ja-JP" sz="1000">
              <a:latin typeface="+mn-ea"/>
            </a:endParaRPr>
          </a:p>
          <a:p>
            <a:endParaRPr kumimoji="1" lang="en-US" altLang="ja-JP" sz="1000">
              <a:latin typeface="+mn-ea"/>
            </a:endParaRPr>
          </a:p>
          <a:p>
            <a:r>
              <a:rPr kumimoji="1" lang="ja-JP" altLang="en-US" sz="1400" b="1">
                <a:solidFill>
                  <a:srgbClr val="00B050"/>
                </a:solidFill>
                <a:latin typeface="+mn-ea"/>
              </a:rPr>
              <a:t>詳細は別途テーブル参照。</a:t>
            </a:r>
            <a:endParaRPr kumimoji="1" lang="en-US" altLang="ja-JP" sz="1400" b="1">
              <a:solidFill>
                <a:srgbClr val="00B050"/>
              </a:solidFill>
              <a:latin typeface="+mn-ea"/>
            </a:endParaRPr>
          </a:p>
        </p:txBody>
      </p:sp>
      <p:sp>
        <p:nvSpPr>
          <p:cNvPr id="11" name="テキスト ボックス 10">
            <a:extLst>
              <a:ext uri="{FF2B5EF4-FFF2-40B4-BE49-F238E27FC236}">
                <a16:creationId xmlns:a16="http://schemas.microsoft.com/office/drawing/2014/main" id="{E5AAD240-48E1-405A-9D77-C5CAA80A73FE}"/>
              </a:ext>
            </a:extLst>
          </p:cNvPr>
          <p:cNvSpPr txBox="1"/>
          <p:nvPr/>
        </p:nvSpPr>
        <p:spPr>
          <a:xfrm>
            <a:off x="741887" y="1816072"/>
            <a:ext cx="1467068" cy="246221"/>
          </a:xfrm>
          <a:prstGeom prst="rect">
            <a:avLst/>
          </a:prstGeom>
          <a:noFill/>
        </p:spPr>
        <p:txBody>
          <a:bodyPr wrap="none" rtlCol="0">
            <a:spAutoFit/>
          </a:bodyPr>
          <a:lstStyle/>
          <a:p>
            <a:r>
              <a:rPr kumimoji="1" lang="ja-JP" altLang="en-US" sz="1000" b="1">
                <a:latin typeface="+mn-ea"/>
              </a:rPr>
              <a:t>・変動するパラメータ</a:t>
            </a:r>
            <a:endParaRPr kumimoji="1" lang="en-US" altLang="ja-JP" sz="1000" b="1">
              <a:latin typeface="+mn-ea"/>
            </a:endParaRPr>
          </a:p>
        </p:txBody>
      </p:sp>
      <p:sp>
        <p:nvSpPr>
          <p:cNvPr id="13" name="テキスト ボックス 12">
            <a:extLst>
              <a:ext uri="{FF2B5EF4-FFF2-40B4-BE49-F238E27FC236}">
                <a16:creationId xmlns:a16="http://schemas.microsoft.com/office/drawing/2014/main" id="{3ACE4516-B6CA-4E21-BED1-DAC4AB2A7500}"/>
              </a:ext>
            </a:extLst>
          </p:cNvPr>
          <p:cNvSpPr txBox="1"/>
          <p:nvPr/>
        </p:nvSpPr>
        <p:spPr>
          <a:xfrm>
            <a:off x="917373" y="2059493"/>
            <a:ext cx="4987263" cy="246221"/>
          </a:xfrm>
          <a:prstGeom prst="rect">
            <a:avLst/>
          </a:prstGeom>
          <a:noFill/>
        </p:spPr>
        <p:txBody>
          <a:bodyPr wrap="none" rtlCol="0">
            <a:spAutoFit/>
          </a:bodyPr>
          <a:lstStyle/>
          <a:p>
            <a:r>
              <a:rPr kumimoji="1" lang="en-US" altLang="ja-JP" sz="1000" b="1">
                <a:solidFill>
                  <a:schemeClr val="accent2"/>
                </a:solidFill>
                <a:latin typeface="+mn-ea"/>
              </a:rPr>
              <a:t>HP</a:t>
            </a:r>
            <a:r>
              <a:rPr kumimoji="1" lang="ja-JP" altLang="en-US" sz="1000" b="1">
                <a:solidFill>
                  <a:schemeClr val="accent2"/>
                </a:solidFill>
                <a:latin typeface="+mn-ea"/>
              </a:rPr>
              <a:t>、</a:t>
            </a:r>
            <a:r>
              <a:rPr kumimoji="1" lang="en-US" altLang="ja-JP" sz="1000" b="1">
                <a:solidFill>
                  <a:schemeClr val="accent2"/>
                </a:solidFill>
                <a:latin typeface="+mn-ea"/>
              </a:rPr>
              <a:t>ATK</a:t>
            </a:r>
            <a:r>
              <a:rPr kumimoji="1" lang="ja-JP" altLang="en-US" sz="1000" b="1">
                <a:solidFill>
                  <a:schemeClr val="accent2"/>
                </a:solidFill>
                <a:latin typeface="+mn-ea"/>
              </a:rPr>
              <a:t>、</a:t>
            </a:r>
            <a:r>
              <a:rPr kumimoji="1" lang="en-US" altLang="ja-JP" sz="1000" b="1">
                <a:solidFill>
                  <a:schemeClr val="accent2"/>
                </a:solidFill>
                <a:latin typeface="+mn-ea"/>
              </a:rPr>
              <a:t>DEF</a:t>
            </a:r>
            <a:r>
              <a:rPr kumimoji="1" lang="ja-JP" altLang="en-US" sz="1000" b="1">
                <a:solidFill>
                  <a:schemeClr val="accent2"/>
                </a:solidFill>
                <a:latin typeface="+mn-ea"/>
              </a:rPr>
              <a:t>、</a:t>
            </a:r>
            <a:r>
              <a:rPr kumimoji="1" lang="en-US" altLang="ja-JP" sz="1000" b="1">
                <a:solidFill>
                  <a:schemeClr val="accent2"/>
                </a:solidFill>
                <a:latin typeface="+mn-ea"/>
              </a:rPr>
              <a:t>SPD</a:t>
            </a:r>
            <a:r>
              <a:rPr kumimoji="1" lang="ja-JP" altLang="en-US" sz="1000">
                <a:latin typeface="+mn-ea"/>
              </a:rPr>
              <a:t>の</a:t>
            </a:r>
            <a:r>
              <a:rPr kumimoji="1" lang="en-US" altLang="ja-JP" sz="1000">
                <a:latin typeface="+mn-ea"/>
              </a:rPr>
              <a:t>4</a:t>
            </a:r>
            <a:r>
              <a:rPr kumimoji="1" lang="ja-JP" altLang="en-US" sz="1000">
                <a:latin typeface="+mn-ea"/>
              </a:rPr>
              <a:t>つのパラメータが上昇していく。（数値のみの上昇）。</a:t>
            </a:r>
            <a:endParaRPr kumimoji="1" lang="en-US" altLang="ja-JP" sz="1000">
              <a:latin typeface="+mn-ea"/>
            </a:endParaRPr>
          </a:p>
        </p:txBody>
      </p:sp>
      <p:sp>
        <p:nvSpPr>
          <p:cNvPr id="14" name="テキスト ボックス 13">
            <a:extLst>
              <a:ext uri="{FF2B5EF4-FFF2-40B4-BE49-F238E27FC236}">
                <a16:creationId xmlns:a16="http://schemas.microsoft.com/office/drawing/2014/main" id="{1441DEC3-366E-4693-ADF6-DE1748FFADB7}"/>
              </a:ext>
            </a:extLst>
          </p:cNvPr>
          <p:cNvSpPr txBox="1"/>
          <p:nvPr/>
        </p:nvSpPr>
        <p:spPr>
          <a:xfrm>
            <a:off x="415419" y="538799"/>
            <a:ext cx="1800493" cy="307777"/>
          </a:xfrm>
          <a:prstGeom prst="rect">
            <a:avLst/>
          </a:prstGeom>
          <a:noFill/>
        </p:spPr>
        <p:txBody>
          <a:bodyPr wrap="none" rtlCol="0">
            <a:spAutoFit/>
          </a:bodyPr>
          <a:lstStyle/>
          <a:p>
            <a:r>
              <a:rPr kumimoji="1" lang="ja-JP" altLang="en-US" sz="1400" b="1">
                <a:latin typeface="+mn-ea"/>
              </a:rPr>
              <a:t>●ＴＲカードの強化</a:t>
            </a:r>
          </a:p>
        </p:txBody>
      </p:sp>
      <p:sp>
        <p:nvSpPr>
          <p:cNvPr id="15" name="テキスト ボックス 14">
            <a:extLst>
              <a:ext uri="{FF2B5EF4-FFF2-40B4-BE49-F238E27FC236}">
                <a16:creationId xmlns:a16="http://schemas.microsoft.com/office/drawing/2014/main" id="{0524DB9F-2100-4600-8E34-0BCBC134375A}"/>
              </a:ext>
            </a:extLst>
          </p:cNvPr>
          <p:cNvSpPr txBox="1"/>
          <p:nvPr/>
        </p:nvSpPr>
        <p:spPr>
          <a:xfrm>
            <a:off x="591845" y="846576"/>
            <a:ext cx="4164923" cy="246221"/>
          </a:xfrm>
          <a:prstGeom prst="rect">
            <a:avLst/>
          </a:prstGeom>
          <a:noFill/>
        </p:spPr>
        <p:txBody>
          <a:bodyPr wrap="none" rtlCol="0">
            <a:spAutoFit/>
          </a:bodyPr>
          <a:lstStyle/>
          <a:p>
            <a:r>
              <a:rPr kumimoji="1" lang="en-US" altLang="ja-JP" sz="1000" dirty="0">
                <a:latin typeface="+mn-ea"/>
              </a:rPr>
              <a:t>TR</a:t>
            </a:r>
            <a:r>
              <a:rPr kumimoji="1" lang="ja-JP" altLang="en-US" sz="1000" dirty="0">
                <a:latin typeface="+mn-ea"/>
              </a:rPr>
              <a:t>カードは一般的な経験値を蓄積してレベルアップする方式を取る。</a:t>
            </a:r>
            <a:endParaRPr kumimoji="1" lang="en-US" altLang="ja-JP" sz="1000" dirty="0">
              <a:latin typeface="+mn-ea"/>
            </a:endParaRPr>
          </a:p>
        </p:txBody>
      </p:sp>
    </p:spTree>
    <p:extLst>
      <p:ext uri="{BB962C8B-B14F-4D97-AF65-F5344CB8AC3E}">
        <p14:creationId xmlns:p14="http://schemas.microsoft.com/office/powerpoint/2010/main" val="3583429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テキスト ボックス 31">
            <a:extLst>
              <a:ext uri="{FF2B5EF4-FFF2-40B4-BE49-F238E27FC236}">
                <a16:creationId xmlns:a16="http://schemas.microsoft.com/office/drawing/2014/main" id="{346EBB32-73BD-4A9D-95CD-6440B2FFEA54}"/>
              </a:ext>
            </a:extLst>
          </p:cNvPr>
          <p:cNvSpPr txBox="1"/>
          <p:nvPr/>
        </p:nvSpPr>
        <p:spPr>
          <a:xfrm>
            <a:off x="17674" y="108237"/>
            <a:ext cx="1620957" cy="307777"/>
          </a:xfrm>
          <a:prstGeom prst="rect">
            <a:avLst/>
          </a:prstGeom>
          <a:noFill/>
        </p:spPr>
        <p:txBody>
          <a:bodyPr wrap="none" rtlCol="0">
            <a:spAutoFit/>
          </a:bodyPr>
          <a:lstStyle/>
          <a:p>
            <a:r>
              <a:rPr kumimoji="1" lang="ja-JP" altLang="en-US" sz="1400" b="1">
                <a:latin typeface="+mn-ea"/>
              </a:rPr>
              <a:t>■ＴＲカード仕様</a:t>
            </a:r>
          </a:p>
        </p:txBody>
      </p:sp>
      <p:sp>
        <p:nvSpPr>
          <p:cNvPr id="69" name="フッター プレースホルダー 68">
            <a:extLst>
              <a:ext uri="{FF2B5EF4-FFF2-40B4-BE49-F238E27FC236}">
                <a16:creationId xmlns:a16="http://schemas.microsoft.com/office/drawing/2014/main" id="{7C740A08-2F6C-4373-BC05-409A9141B2DF}"/>
              </a:ext>
            </a:extLst>
          </p:cNvPr>
          <p:cNvSpPr>
            <a:spLocks noGrp="1"/>
          </p:cNvSpPr>
          <p:nvPr>
            <p:ph type="ftr" sz="quarter" idx="11"/>
          </p:nvPr>
        </p:nvSpPr>
        <p:spPr/>
        <p:txBody>
          <a:bodyPr/>
          <a:lstStyle/>
          <a:p>
            <a:r>
              <a:rPr kumimoji="1" lang="en-US" altLang="ja-JP"/>
              <a:t>CONFIDENTIAL</a:t>
            </a:r>
            <a:endParaRPr kumimoji="1" lang="ja-JP" altLang="en-US"/>
          </a:p>
        </p:txBody>
      </p:sp>
      <p:sp>
        <p:nvSpPr>
          <p:cNvPr id="70" name="スライド番号プレースホルダー 69">
            <a:extLst>
              <a:ext uri="{FF2B5EF4-FFF2-40B4-BE49-F238E27FC236}">
                <a16:creationId xmlns:a16="http://schemas.microsoft.com/office/drawing/2014/main" id="{4977799A-134E-490C-8B05-5969A93B116D}"/>
              </a:ext>
            </a:extLst>
          </p:cNvPr>
          <p:cNvSpPr>
            <a:spLocks noGrp="1"/>
          </p:cNvSpPr>
          <p:nvPr>
            <p:ph type="sldNum" sz="quarter" idx="12"/>
          </p:nvPr>
        </p:nvSpPr>
        <p:spPr/>
        <p:txBody>
          <a:bodyPr/>
          <a:lstStyle/>
          <a:p>
            <a:fld id="{A1D1B427-6BB8-45E6-A1F2-9E04AE67DC91}" type="slidenum">
              <a:rPr kumimoji="1" lang="ja-JP" altLang="en-US" smtClean="0"/>
              <a:t>9</a:t>
            </a:fld>
            <a:endParaRPr kumimoji="1" lang="ja-JP" altLang="en-US"/>
          </a:p>
        </p:txBody>
      </p:sp>
      <p:sp>
        <p:nvSpPr>
          <p:cNvPr id="7" name="テキスト ボックス 6">
            <a:extLst>
              <a:ext uri="{FF2B5EF4-FFF2-40B4-BE49-F238E27FC236}">
                <a16:creationId xmlns:a16="http://schemas.microsoft.com/office/drawing/2014/main" id="{471F9C52-62F6-4FFC-901F-7C156D0AEC0F}"/>
              </a:ext>
            </a:extLst>
          </p:cNvPr>
          <p:cNvSpPr txBox="1"/>
          <p:nvPr/>
        </p:nvSpPr>
        <p:spPr>
          <a:xfrm>
            <a:off x="741887" y="815798"/>
            <a:ext cx="5782352" cy="430887"/>
          </a:xfrm>
          <a:prstGeom prst="rect">
            <a:avLst/>
          </a:prstGeom>
          <a:noFill/>
        </p:spPr>
        <p:txBody>
          <a:bodyPr wrap="none" rtlCol="0">
            <a:spAutoFit/>
          </a:bodyPr>
          <a:lstStyle/>
          <a:p>
            <a:r>
              <a:rPr kumimoji="1" lang="ja-JP" altLang="en-US" sz="1000" dirty="0">
                <a:latin typeface="+mn-ea"/>
              </a:rPr>
              <a:t>ＴＲカードの経験値は「部隊」→「</a:t>
            </a:r>
            <a:r>
              <a:rPr kumimoji="1" lang="en-US" altLang="ja-JP" sz="1000" dirty="0">
                <a:latin typeface="+mn-ea"/>
              </a:rPr>
              <a:t>TR</a:t>
            </a:r>
            <a:r>
              <a:rPr kumimoji="1" lang="ja-JP" altLang="en-US" sz="1000" dirty="0">
                <a:latin typeface="+mn-ea"/>
              </a:rPr>
              <a:t>カード」→「強化」で遷移できる</a:t>
            </a:r>
            <a:r>
              <a:rPr kumimoji="1" lang="en-US" altLang="ja-JP" sz="1000" dirty="0">
                <a:latin typeface="+mn-ea"/>
              </a:rPr>
              <a:t>TR</a:t>
            </a:r>
            <a:r>
              <a:rPr kumimoji="1" lang="ja-JP" altLang="en-US" sz="1000" dirty="0">
                <a:latin typeface="+mn-ea"/>
              </a:rPr>
              <a:t>カード強化にて行う。</a:t>
            </a:r>
            <a:endParaRPr kumimoji="1" lang="en-US" altLang="ja-JP" sz="1000" dirty="0">
              <a:latin typeface="+mn-ea"/>
            </a:endParaRPr>
          </a:p>
          <a:p>
            <a:r>
              <a:rPr kumimoji="1" lang="en-US" altLang="ja-JP" sz="1200" b="1" dirty="0">
                <a:solidFill>
                  <a:srgbClr val="00B050"/>
                </a:solidFill>
                <a:latin typeface="+mn-ea"/>
              </a:rPr>
              <a:t>【GP01】</a:t>
            </a:r>
            <a:r>
              <a:rPr kumimoji="1" lang="ja-JP" altLang="en-US" sz="1200" b="1" dirty="0">
                <a:solidFill>
                  <a:srgbClr val="00B050"/>
                </a:solidFill>
                <a:latin typeface="+mn-ea"/>
              </a:rPr>
              <a:t>強化画面仕様</a:t>
            </a:r>
            <a:r>
              <a:rPr kumimoji="1" lang="en-US" altLang="ja-JP" sz="1200" b="1" dirty="0">
                <a:solidFill>
                  <a:srgbClr val="00B050"/>
                </a:solidFill>
                <a:latin typeface="+mn-ea"/>
              </a:rPr>
              <a:t>_[</a:t>
            </a:r>
            <a:r>
              <a:rPr kumimoji="1" lang="ja-JP" altLang="en-US" sz="1200" b="1" dirty="0">
                <a:solidFill>
                  <a:srgbClr val="00B050"/>
                </a:solidFill>
                <a:latin typeface="+mn-ea"/>
              </a:rPr>
              <a:t>日付</a:t>
            </a:r>
            <a:r>
              <a:rPr kumimoji="1" lang="en-US" altLang="ja-JP" sz="1200" b="1" dirty="0">
                <a:solidFill>
                  <a:srgbClr val="00B050"/>
                </a:solidFill>
                <a:latin typeface="+mn-ea"/>
              </a:rPr>
              <a:t>].pptx</a:t>
            </a:r>
            <a:r>
              <a:rPr kumimoji="1" lang="ja-JP" altLang="en-US" sz="1000" dirty="0">
                <a:latin typeface="+mn-ea"/>
              </a:rPr>
              <a:t>を参照。</a:t>
            </a:r>
            <a:endParaRPr kumimoji="1" lang="en-US" altLang="ja-JP" sz="1000" dirty="0">
              <a:latin typeface="+mn-ea"/>
            </a:endParaRPr>
          </a:p>
        </p:txBody>
      </p:sp>
      <p:sp>
        <p:nvSpPr>
          <p:cNvPr id="8" name="テキスト ボックス 7">
            <a:extLst>
              <a:ext uri="{FF2B5EF4-FFF2-40B4-BE49-F238E27FC236}">
                <a16:creationId xmlns:a16="http://schemas.microsoft.com/office/drawing/2014/main" id="{761C29C4-8FF3-4713-B467-7F3F258F1749}"/>
              </a:ext>
            </a:extLst>
          </p:cNvPr>
          <p:cNvSpPr txBox="1"/>
          <p:nvPr/>
        </p:nvSpPr>
        <p:spPr>
          <a:xfrm>
            <a:off x="591845" y="538799"/>
            <a:ext cx="1261884" cy="276999"/>
          </a:xfrm>
          <a:prstGeom prst="rect">
            <a:avLst/>
          </a:prstGeom>
          <a:noFill/>
        </p:spPr>
        <p:txBody>
          <a:bodyPr wrap="none" rtlCol="0">
            <a:spAutoFit/>
          </a:bodyPr>
          <a:lstStyle/>
          <a:p>
            <a:r>
              <a:rPr kumimoji="1" lang="ja-JP" altLang="en-US" sz="1200" b="1">
                <a:latin typeface="+mn-ea"/>
              </a:rPr>
              <a:t>○経験値の獲得</a:t>
            </a:r>
            <a:endParaRPr kumimoji="1" lang="ja-JP" altLang="en-US" sz="1000" b="1">
              <a:latin typeface="+mn-ea"/>
            </a:endParaRPr>
          </a:p>
        </p:txBody>
      </p:sp>
      <p:sp>
        <p:nvSpPr>
          <p:cNvPr id="9" name="テキスト ボックス 8">
            <a:extLst>
              <a:ext uri="{FF2B5EF4-FFF2-40B4-BE49-F238E27FC236}">
                <a16:creationId xmlns:a16="http://schemas.microsoft.com/office/drawing/2014/main" id="{35F4B3EB-F6EA-42A9-B06C-8F8E8B9E5DFB}"/>
              </a:ext>
            </a:extLst>
          </p:cNvPr>
          <p:cNvSpPr txBox="1"/>
          <p:nvPr/>
        </p:nvSpPr>
        <p:spPr>
          <a:xfrm>
            <a:off x="828152" y="1301730"/>
            <a:ext cx="2108269" cy="246221"/>
          </a:xfrm>
          <a:prstGeom prst="rect">
            <a:avLst/>
          </a:prstGeom>
          <a:noFill/>
        </p:spPr>
        <p:txBody>
          <a:bodyPr wrap="none" rtlCol="0">
            <a:spAutoFit/>
          </a:bodyPr>
          <a:lstStyle/>
          <a:p>
            <a:r>
              <a:rPr kumimoji="1" lang="ja-JP" altLang="en-US" sz="1000" b="1">
                <a:latin typeface="+mn-ea"/>
              </a:rPr>
              <a:t>・経験値は素材となるカードから</a:t>
            </a:r>
            <a:endParaRPr kumimoji="1" lang="en-US" altLang="ja-JP" sz="1000" b="1">
              <a:latin typeface="+mn-ea"/>
            </a:endParaRPr>
          </a:p>
        </p:txBody>
      </p:sp>
      <p:sp>
        <p:nvSpPr>
          <p:cNvPr id="10" name="テキスト ボックス 9">
            <a:extLst>
              <a:ext uri="{FF2B5EF4-FFF2-40B4-BE49-F238E27FC236}">
                <a16:creationId xmlns:a16="http://schemas.microsoft.com/office/drawing/2014/main" id="{A6EC9027-4B36-445D-80B1-AEE306570419}"/>
              </a:ext>
            </a:extLst>
          </p:cNvPr>
          <p:cNvSpPr txBox="1"/>
          <p:nvPr/>
        </p:nvSpPr>
        <p:spPr>
          <a:xfrm>
            <a:off x="1003638" y="1547951"/>
            <a:ext cx="6718506" cy="1077218"/>
          </a:xfrm>
          <a:prstGeom prst="rect">
            <a:avLst/>
          </a:prstGeom>
          <a:noFill/>
        </p:spPr>
        <p:txBody>
          <a:bodyPr wrap="none" rtlCol="0">
            <a:spAutoFit/>
          </a:bodyPr>
          <a:lstStyle/>
          <a:p>
            <a:r>
              <a:rPr kumimoji="1" lang="ja-JP" altLang="en-US" sz="1000">
                <a:latin typeface="+mn-ea"/>
              </a:rPr>
              <a:t>強化したいカードに対し、他の</a:t>
            </a:r>
            <a:r>
              <a:rPr kumimoji="1" lang="en-US" altLang="ja-JP" sz="1000">
                <a:latin typeface="+mn-ea"/>
              </a:rPr>
              <a:t>TR</a:t>
            </a:r>
            <a:r>
              <a:rPr kumimoji="1" lang="ja-JP" altLang="en-US" sz="1000">
                <a:latin typeface="+mn-ea"/>
              </a:rPr>
              <a:t>カードを</a:t>
            </a:r>
            <a:r>
              <a:rPr kumimoji="1" lang="en-US" altLang="ja-JP" sz="1000">
                <a:latin typeface="+mn-ea"/>
              </a:rPr>
              <a:t>1</a:t>
            </a:r>
            <a:r>
              <a:rPr kumimoji="1" lang="ja-JP" altLang="en-US" sz="1000">
                <a:latin typeface="+mn-ea"/>
              </a:rPr>
              <a:t>枚以上選んで使用すると、そのカードに応じた経験値を獲得できる。</a:t>
            </a:r>
            <a:endParaRPr kumimoji="1" lang="en-US" altLang="ja-JP" sz="1000">
              <a:latin typeface="+mn-ea"/>
            </a:endParaRPr>
          </a:p>
          <a:p>
            <a:r>
              <a:rPr kumimoji="1" lang="ja-JP" altLang="en-US" sz="1000">
                <a:latin typeface="+mn-ea"/>
              </a:rPr>
              <a:t>カードから得られる経験値は下記。</a:t>
            </a:r>
            <a:endParaRPr kumimoji="1" lang="en-US" altLang="ja-JP" sz="1000">
              <a:latin typeface="+mn-ea"/>
            </a:endParaRPr>
          </a:p>
          <a:p>
            <a:endParaRPr kumimoji="1" lang="en-US" altLang="ja-JP" sz="1000">
              <a:latin typeface="+mn-ea"/>
            </a:endParaRPr>
          </a:p>
          <a:p>
            <a:r>
              <a:rPr kumimoji="1" lang="ja-JP" altLang="en-US" sz="1400" b="1">
                <a:solidFill>
                  <a:srgbClr val="00B0F0"/>
                </a:solidFill>
                <a:latin typeface="+mn-ea"/>
              </a:rPr>
              <a:t>経験値 ＝ レア度 </a:t>
            </a:r>
            <a:r>
              <a:rPr kumimoji="1" lang="en-US" altLang="ja-JP" sz="1400" b="1">
                <a:solidFill>
                  <a:srgbClr val="00B0F0"/>
                </a:solidFill>
                <a:latin typeface="+mn-ea"/>
              </a:rPr>
              <a:t>×</a:t>
            </a:r>
            <a:r>
              <a:rPr kumimoji="1" lang="ja-JP" altLang="en-US" sz="1400" b="1">
                <a:solidFill>
                  <a:srgbClr val="00B0F0"/>
                </a:solidFill>
                <a:latin typeface="+mn-ea"/>
              </a:rPr>
              <a:t> </a:t>
            </a:r>
            <a:r>
              <a:rPr kumimoji="1" lang="en-US" altLang="ja-JP" sz="1400" b="1">
                <a:solidFill>
                  <a:srgbClr val="00B0F0"/>
                </a:solidFill>
                <a:latin typeface="+mn-ea"/>
              </a:rPr>
              <a:t>200</a:t>
            </a:r>
            <a:r>
              <a:rPr kumimoji="1" lang="ja-JP" altLang="en-US" sz="1400" b="1">
                <a:solidFill>
                  <a:srgbClr val="00B0F0"/>
                </a:solidFill>
                <a:latin typeface="+mn-ea"/>
              </a:rPr>
              <a:t> </a:t>
            </a:r>
            <a:r>
              <a:rPr kumimoji="1" lang="en-US" altLang="ja-JP" sz="1400" b="1">
                <a:solidFill>
                  <a:srgbClr val="00B0F0"/>
                </a:solidFill>
                <a:latin typeface="+mn-ea"/>
              </a:rPr>
              <a:t>×</a:t>
            </a:r>
            <a:r>
              <a:rPr kumimoji="1" lang="ja-JP" altLang="en-US" sz="1400" b="1">
                <a:solidFill>
                  <a:srgbClr val="00B0F0"/>
                </a:solidFill>
                <a:latin typeface="+mn-ea"/>
              </a:rPr>
              <a:t> （</a:t>
            </a:r>
            <a:r>
              <a:rPr kumimoji="1" lang="en-US" altLang="ja-JP" sz="1400" b="1">
                <a:solidFill>
                  <a:srgbClr val="00B0F0"/>
                </a:solidFill>
                <a:latin typeface="+mn-ea"/>
              </a:rPr>
              <a:t>1</a:t>
            </a:r>
            <a:r>
              <a:rPr kumimoji="1" lang="ja-JP" altLang="en-US" sz="1400" b="1">
                <a:solidFill>
                  <a:srgbClr val="00B0F0"/>
                </a:solidFill>
                <a:latin typeface="+mn-ea"/>
              </a:rPr>
              <a:t> ＋ レベル </a:t>
            </a:r>
            <a:r>
              <a:rPr kumimoji="1" lang="en-US" altLang="ja-JP" sz="1400" b="1">
                <a:solidFill>
                  <a:srgbClr val="00B0F0"/>
                </a:solidFill>
                <a:latin typeface="+mn-ea"/>
              </a:rPr>
              <a:t>÷</a:t>
            </a:r>
            <a:r>
              <a:rPr kumimoji="1" lang="ja-JP" altLang="en-US" sz="1400" b="1">
                <a:solidFill>
                  <a:srgbClr val="00B0F0"/>
                </a:solidFill>
                <a:latin typeface="+mn-ea"/>
              </a:rPr>
              <a:t> </a:t>
            </a:r>
            <a:r>
              <a:rPr kumimoji="1" lang="en-US" altLang="ja-JP" sz="1400" b="1">
                <a:solidFill>
                  <a:srgbClr val="00B0F0"/>
                </a:solidFill>
                <a:latin typeface="+mn-ea"/>
              </a:rPr>
              <a:t>10</a:t>
            </a:r>
            <a:r>
              <a:rPr kumimoji="1" lang="ja-JP" altLang="en-US" sz="1400" b="1">
                <a:solidFill>
                  <a:srgbClr val="00B0F0"/>
                </a:solidFill>
                <a:latin typeface="+mn-ea"/>
              </a:rPr>
              <a:t>）</a:t>
            </a:r>
            <a:endParaRPr kumimoji="1" lang="en-US" altLang="ja-JP" sz="1400" b="1">
              <a:solidFill>
                <a:srgbClr val="00B0F0"/>
              </a:solidFill>
              <a:latin typeface="+mn-ea"/>
            </a:endParaRPr>
          </a:p>
          <a:p>
            <a:endParaRPr kumimoji="1" lang="en-US" altLang="ja-JP" sz="1000">
              <a:latin typeface="+mn-ea"/>
            </a:endParaRPr>
          </a:p>
          <a:p>
            <a:r>
              <a:rPr kumimoji="1" lang="en-US" altLang="ja-JP" sz="1000">
                <a:latin typeface="+mn-ea"/>
              </a:rPr>
              <a:t>※200</a:t>
            </a:r>
            <a:r>
              <a:rPr kumimoji="1" lang="ja-JP" altLang="en-US" sz="1000">
                <a:latin typeface="+mn-ea"/>
              </a:rPr>
              <a:t>は仮、後半はレベルによる補正値。最大レベルで</a:t>
            </a:r>
            <a:r>
              <a:rPr kumimoji="1" lang="en-US" altLang="ja-JP" sz="1000">
                <a:latin typeface="+mn-ea"/>
              </a:rPr>
              <a:t>10</a:t>
            </a:r>
            <a:r>
              <a:rPr kumimoji="1" lang="ja-JP" altLang="en-US" sz="1000">
                <a:latin typeface="+mn-ea"/>
              </a:rPr>
              <a:t>倍くらい。</a:t>
            </a:r>
            <a:endParaRPr kumimoji="1" lang="en-US" altLang="ja-JP" sz="1000">
              <a:latin typeface="+mn-ea"/>
            </a:endParaRPr>
          </a:p>
        </p:txBody>
      </p:sp>
      <p:sp>
        <p:nvSpPr>
          <p:cNvPr id="11" name="テキスト ボックス 10">
            <a:extLst>
              <a:ext uri="{FF2B5EF4-FFF2-40B4-BE49-F238E27FC236}">
                <a16:creationId xmlns:a16="http://schemas.microsoft.com/office/drawing/2014/main" id="{47905C02-4799-49EA-8C02-832E87BCC337}"/>
              </a:ext>
            </a:extLst>
          </p:cNvPr>
          <p:cNvSpPr txBox="1"/>
          <p:nvPr/>
        </p:nvSpPr>
        <p:spPr>
          <a:xfrm>
            <a:off x="591845" y="3795449"/>
            <a:ext cx="3082895" cy="276999"/>
          </a:xfrm>
          <a:prstGeom prst="rect">
            <a:avLst/>
          </a:prstGeom>
          <a:noFill/>
        </p:spPr>
        <p:txBody>
          <a:bodyPr wrap="none" rtlCol="0">
            <a:spAutoFit/>
          </a:bodyPr>
          <a:lstStyle/>
          <a:p>
            <a:r>
              <a:rPr kumimoji="1" lang="ja-JP" altLang="en-US" sz="1200" b="1">
                <a:latin typeface="+mn-ea"/>
              </a:rPr>
              <a:t>○レベルアップと経験値</a:t>
            </a:r>
            <a:r>
              <a:rPr kumimoji="1" lang="ja-JP" altLang="en-US" sz="1000" b="1">
                <a:solidFill>
                  <a:srgbClr val="FF0000"/>
                </a:solidFill>
                <a:latin typeface="+mn-ea"/>
              </a:rPr>
              <a:t>（</a:t>
            </a:r>
            <a:r>
              <a:rPr kumimoji="1" lang="en-US" altLang="ja-JP" sz="1000" b="1">
                <a:solidFill>
                  <a:srgbClr val="FF0000"/>
                </a:solidFill>
                <a:latin typeface="+mn-ea"/>
              </a:rPr>
              <a:t>20191210</a:t>
            </a:r>
            <a:r>
              <a:rPr kumimoji="1" lang="ja-JP" altLang="en-US" sz="1000" b="1">
                <a:solidFill>
                  <a:srgbClr val="FF0000"/>
                </a:solidFill>
                <a:latin typeface="+mn-ea"/>
              </a:rPr>
              <a:t>修正）</a:t>
            </a:r>
            <a:endParaRPr kumimoji="1" lang="en-US" altLang="ja-JP" sz="1000" b="1">
              <a:solidFill>
                <a:srgbClr val="FF0000"/>
              </a:solidFill>
              <a:latin typeface="+mn-ea"/>
            </a:endParaRPr>
          </a:p>
        </p:txBody>
      </p:sp>
      <p:sp>
        <p:nvSpPr>
          <p:cNvPr id="13" name="テキスト ボックス 12">
            <a:extLst>
              <a:ext uri="{FF2B5EF4-FFF2-40B4-BE49-F238E27FC236}">
                <a16:creationId xmlns:a16="http://schemas.microsoft.com/office/drawing/2014/main" id="{7340D73C-7C61-49CC-97B4-661F46FE2317}"/>
              </a:ext>
            </a:extLst>
          </p:cNvPr>
          <p:cNvSpPr txBox="1"/>
          <p:nvPr/>
        </p:nvSpPr>
        <p:spPr>
          <a:xfrm>
            <a:off x="741887" y="4066737"/>
            <a:ext cx="6805068" cy="1015663"/>
          </a:xfrm>
          <a:prstGeom prst="rect">
            <a:avLst/>
          </a:prstGeom>
          <a:noFill/>
        </p:spPr>
        <p:txBody>
          <a:bodyPr wrap="none" rtlCol="0">
            <a:spAutoFit/>
          </a:bodyPr>
          <a:lstStyle/>
          <a:p>
            <a:r>
              <a:rPr kumimoji="1" lang="ja-JP" altLang="en-US" sz="1000" dirty="0">
                <a:latin typeface="+mn-ea"/>
              </a:rPr>
              <a:t>レベルアップに必要な経験値は、各カードに設定されたレベルテーブルを見て決められる。</a:t>
            </a:r>
            <a:endParaRPr kumimoji="1" lang="en-US" altLang="ja-JP" sz="1000" dirty="0">
              <a:latin typeface="+mn-ea"/>
            </a:endParaRPr>
          </a:p>
          <a:p>
            <a:r>
              <a:rPr kumimoji="1" lang="ja-JP" altLang="en-US" sz="1000" dirty="0">
                <a:latin typeface="+mn-ea"/>
              </a:rPr>
              <a:t>経験値がその値に達したらレベルアップとなり、各パラメータが上昇する（後述）。</a:t>
            </a:r>
            <a:endParaRPr kumimoji="1" lang="en-US" altLang="ja-JP" sz="1000" dirty="0">
              <a:latin typeface="+mn-ea"/>
            </a:endParaRPr>
          </a:p>
          <a:p>
            <a:r>
              <a:rPr kumimoji="1" lang="ja-JP" altLang="en-US" sz="1000" dirty="0">
                <a:latin typeface="+mn-ea"/>
              </a:rPr>
              <a:t>また、レベルアップ後、経験値は再度リセットで一旦</a:t>
            </a:r>
            <a:r>
              <a:rPr kumimoji="1" lang="en-US" altLang="ja-JP" sz="1000" dirty="0">
                <a:latin typeface="+mn-ea"/>
              </a:rPr>
              <a:t>0</a:t>
            </a:r>
            <a:r>
              <a:rPr kumimoji="1" lang="ja-JP" altLang="en-US" sz="1000" dirty="0">
                <a:latin typeface="+mn-ea"/>
              </a:rPr>
              <a:t>とされ、その値にレベルアップで余った経験値を加算する。</a:t>
            </a:r>
            <a:endParaRPr kumimoji="1" lang="en-US" altLang="ja-JP" sz="1000" dirty="0">
              <a:latin typeface="+mn-ea"/>
            </a:endParaRPr>
          </a:p>
          <a:p>
            <a:r>
              <a:rPr kumimoji="1" lang="ja-JP" altLang="en-US" sz="1000" dirty="0">
                <a:latin typeface="+mn-ea"/>
              </a:rPr>
              <a:t>これにより、一度の経験値獲得で複数レベル上がることもある。</a:t>
            </a:r>
            <a:endParaRPr kumimoji="1" lang="en-US" altLang="ja-JP" sz="1000" dirty="0">
              <a:latin typeface="+mn-ea"/>
            </a:endParaRPr>
          </a:p>
          <a:p>
            <a:endParaRPr kumimoji="1" lang="en-US" altLang="ja-JP" sz="1000" dirty="0">
              <a:latin typeface="+mn-ea"/>
            </a:endParaRPr>
          </a:p>
          <a:p>
            <a:r>
              <a:rPr kumimoji="1" lang="en-US" altLang="ja-JP" sz="1000" dirty="0">
                <a:latin typeface="+mn-ea"/>
              </a:rPr>
              <a:t>※</a:t>
            </a:r>
            <a:r>
              <a:rPr kumimoji="1" lang="ja-JP" altLang="en-US" sz="1000" dirty="0">
                <a:latin typeface="+mn-ea"/>
              </a:rPr>
              <a:t>内部的な数値の持ち方はプログラマの都合のいいかたちで設定してかまわない。</a:t>
            </a:r>
            <a:endParaRPr kumimoji="1" lang="en-US" altLang="ja-JP" sz="1000" dirty="0">
              <a:latin typeface="+mn-ea"/>
            </a:endParaRPr>
          </a:p>
        </p:txBody>
      </p:sp>
      <p:sp>
        <p:nvSpPr>
          <p:cNvPr id="14" name="テキスト ボックス 13">
            <a:extLst>
              <a:ext uri="{FF2B5EF4-FFF2-40B4-BE49-F238E27FC236}">
                <a16:creationId xmlns:a16="http://schemas.microsoft.com/office/drawing/2014/main" id="{CD40215A-7E83-4029-828C-D25C6EA76920}"/>
              </a:ext>
            </a:extLst>
          </p:cNvPr>
          <p:cNvSpPr txBox="1"/>
          <p:nvPr/>
        </p:nvSpPr>
        <p:spPr>
          <a:xfrm>
            <a:off x="741887" y="5073634"/>
            <a:ext cx="2800767" cy="246221"/>
          </a:xfrm>
          <a:prstGeom prst="rect">
            <a:avLst/>
          </a:prstGeom>
          <a:noFill/>
        </p:spPr>
        <p:txBody>
          <a:bodyPr wrap="none" rtlCol="0">
            <a:spAutoFit/>
          </a:bodyPr>
          <a:lstStyle/>
          <a:p>
            <a:r>
              <a:rPr kumimoji="1" lang="ja-JP" altLang="en-US" sz="1000" b="1" dirty="0">
                <a:latin typeface="+mn-ea"/>
              </a:rPr>
              <a:t>・レベル上限時の経験値</a:t>
            </a:r>
            <a:r>
              <a:rPr kumimoji="1" lang="ja-JP" altLang="en-US" sz="1000" b="1" dirty="0">
                <a:solidFill>
                  <a:srgbClr val="FF0000"/>
                </a:solidFill>
                <a:latin typeface="+mn-ea"/>
              </a:rPr>
              <a:t>（</a:t>
            </a:r>
            <a:r>
              <a:rPr kumimoji="1" lang="en-US" altLang="ja-JP" sz="1000" b="1" dirty="0">
                <a:solidFill>
                  <a:srgbClr val="FF0000"/>
                </a:solidFill>
                <a:latin typeface="+mn-ea"/>
              </a:rPr>
              <a:t>20191213</a:t>
            </a:r>
            <a:r>
              <a:rPr kumimoji="1" lang="ja-JP" altLang="en-US" sz="1000" b="1" dirty="0">
                <a:solidFill>
                  <a:srgbClr val="FF0000"/>
                </a:solidFill>
                <a:latin typeface="+mn-ea"/>
              </a:rPr>
              <a:t>修正）</a:t>
            </a:r>
            <a:endParaRPr kumimoji="1" lang="en-US" altLang="ja-JP" sz="1000" b="1" dirty="0">
              <a:solidFill>
                <a:srgbClr val="FF0000"/>
              </a:solidFill>
              <a:latin typeface="+mn-ea"/>
            </a:endParaRPr>
          </a:p>
        </p:txBody>
      </p:sp>
      <p:sp>
        <p:nvSpPr>
          <p:cNvPr id="15" name="テキスト ボックス 14">
            <a:extLst>
              <a:ext uri="{FF2B5EF4-FFF2-40B4-BE49-F238E27FC236}">
                <a16:creationId xmlns:a16="http://schemas.microsoft.com/office/drawing/2014/main" id="{8FD08EE5-5788-4092-9C30-BEDF6D186F7B}"/>
              </a:ext>
            </a:extLst>
          </p:cNvPr>
          <p:cNvSpPr txBox="1"/>
          <p:nvPr/>
        </p:nvSpPr>
        <p:spPr>
          <a:xfrm>
            <a:off x="917373" y="5282911"/>
            <a:ext cx="5442516" cy="400110"/>
          </a:xfrm>
          <a:prstGeom prst="rect">
            <a:avLst/>
          </a:prstGeom>
          <a:noFill/>
        </p:spPr>
        <p:txBody>
          <a:bodyPr wrap="none" rtlCol="0" anchor="t">
            <a:spAutoFit/>
          </a:bodyPr>
          <a:lstStyle/>
          <a:p>
            <a:r>
              <a:rPr kumimoji="1" lang="ja-JP" altLang="en-US" sz="1000" dirty="0">
                <a:latin typeface="メイリオ"/>
                <a:ea typeface="メイリオ"/>
              </a:rPr>
              <a:t>レベルアップの際、レベルが最大に達したとき、余った残りの経験値については無視する。</a:t>
            </a:r>
            <a:endParaRPr kumimoji="1" lang="en-US" altLang="ja-JP" sz="1000" dirty="0">
              <a:latin typeface="メイリオ"/>
              <a:ea typeface="メイリオ"/>
            </a:endParaRPr>
          </a:p>
          <a:p>
            <a:r>
              <a:rPr kumimoji="1" lang="ja-JP" altLang="en-US" sz="1000" dirty="0">
                <a:latin typeface="メイリオ"/>
                <a:ea typeface="メイリオ"/>
              </a:rPr>
              <a:t>進化度の上限に達しているいないに関わらず同様。</a:t>
            </a:r>
            <a:endParaRPr kumimoji="1" lang="en-US" altLang="ja-JP" sz="1000" dirty="0">
              <a:latin typeface="+mn-ea"/>
              <a:ea typeface="メイリオ"/>
            </a:endParaRPr>
          </a:p>
        </p:txBody>
      </p:sp>
      <p:sp>
        <p:nvSpPr>
          <p:cNvPr id="16" name="テキスト ボックス 15">
            <a:extLst>
              <a:ext uri="{FF2B5EF4-FFF2-40B4-BE49-F238E27FC236}">
                <a16:creationId xmlns:a16="http://schemas.microsoft.com/office/drawing/2014/main" id="{B18AB135-F06C-406E-B7A1-DBE1993129FF}"/>
              </a:ext>
            </a:extLst>
          </p:cNvPr>
          <p:cNvSpPr txBox="1"/>
          <p:nvPr/>
        </p:nvSpPr>
        <p:spPr>
          <a:xfrm>
            <a:off x="591845" y="2765993"/>
            <a:ext cx="1107996" cy="276999"/>
          </a:xfrm>
          <a:prstGeom prst="rect">
            <a:avLst/>
          </a:prstGeom>
          <a:noFill/>
        </p:spPr>
        <p:txBody>
          <a:bodyPr wrap="none" rtlCol="0">
            <a:spAutoFit/>
          </a:bodyPr>
          <a:lstStyle/>
          <a:p>
            <a:r>
              <a:rPr kumimoji="1" lang="ja-JP" altLang="en-US" sz="1200" b="1">
                <a:latin typeface="+mn-ea"/>
              </a:rPr>
              <a:t>○必要なもの</a:t>
            </a:r>
            <a:endParaRPr kumimoji="1" lang="ja-JP" altLang="en-US" sz="1000" b="1">
              <a:latin typeface="+mn-ea"/>
            </a:endParaRPr>
          </a:p>
        </p:txBody>
      </p:sp>
      <p:sp>
        <p:nvSpPr>
          <p:cNvPr id="17" name="テキスト ボックス 16">
            <a:extLst>
              <a:ext uri="{FF2B5EF4-FFF2-40B4-BE49-F238E27FC236}">
                <a16:creationId xmlns:a16="http://schemas.microsoft.com/office/drawing/2014/main" id="{20A27E85-776D-4E3C-B7A0-1D721DC7EFBE}"/>
              </a:ext>
            </a:extLst>
          </p:cNvPr>
          <p:cNvSpPr txBox="1"/>
          <p:nvPr/>
        </p:nvSpPr>
        <p:spPr>
          <a:xfrm>
            <a:off x="828152" y="3042029"/>
            <a:ext cx="3647152" cy="553998"/>
          </a:xfrm>
          <a:prstGeom prst="rect">
            <a:avLst/>
          </a:prstGeom>
          <a:noFill/>
        </p:spPr>
        <p:txBody>
          <a:bodyPr wrap="none" rtlCol="0">
            <a:spAutoFit/>
          </a:bodyPr>
          <a:lstStyle/>
          <a:p>
            <a:r>
              <a:rPr kumimoji="1" lang="ja-JP" altLang="en-US" sz="1000">
                <a:latin typeface="+mn-ea"/>
              </a:rPr>
              <a:t>必要なものは、前述の通り経験値となるカードのみとなる。</a:t>
            </a:r>
            <a:endParaRPr kumimoji="1" lang="en-US" altLang="ja-JP" sz="1000">
              <a:latin typeface="+mn-ea"/>
            </a:endParaRPr>
          </a:p>
          <a:p>
            <a:endParaRPr kumimoji="1" lang="en-US" altLang="ja-JP" sz="1000">
              <a:latin typeface="+mn-ea"/>
            </a:endParaRPr>
          </a:p>
          <a:p>
            <a:r>
              <a:rPr kumimoji="1" lang="en-US" altLang="ja-JP" sz="1000">
                <a:latin typeface="+mn-ea"/>
              </a:rPr>
              <a:t>Gold</a:t>
            </a:r>
            <a:r>
              <a:rPr kumimoji="1" lang="ja-JP" altLang="en-US" sz="1000">
                <a:latin typeface="+mn-ea"/>
              </a:rPr>
              <a:t>等は本ゲームでは不要とする。</a:t>
            </a:r>
            <a:endParaRPr kumimoji="1" lang="en-US" altLang="ja-JP" sz="1000">
              <a:latin typeface="+mn-ea"/>
            </a:endParaRPr>
          </a:p>
        </p:txBody>
      </p:sp>
      <p:sp>
        <p:nvSpPr>
          <p:cNvPr id="2" name="四角形: 角を丸くする 1">
            <a:extLst>
              <a:ext uri="{FF2B5EF4-FFF2-40B4-BE49-F238E27FC236}">
                <a16:creationId xmlns:a16="http://schemas.microsoft.com/office/drawing/2014/main" id="{854695A8-DC97-43D7-A066-1078B8D2AA1D}"/>
              </a:ext>
            </a:extLst>
          </p:cNvPr>
          <p:cNvSpPr/>
          <p:nvPr/>
        </p:nvSpPr>
        <p:spPr>
          <a:xfrm>
            <a:off x="4651278" y="2802190"/>
            <a:ext cx="2763733" cy="809003"/>
          </a:xfrm>
          <a:prstGeom prst="roundRect">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a:solidFill>
                  <a:schemeClr val="tx1"/>
                </a:solidFill>
              </a:rPr>
              <a:t>メモ</a:t>
            </a:r>
            <a:endParaRPr kumimoji="1" lang="en-US" altLang="ja-JP" sz="1000">
              <a:solidFill>
                <a:schemeClr val="tx1"/>
              </a:solidFill>
            </a:endParaRPr>
          </a:p>
          <a:p>
            <a:endParaRPr kumimoji="1" lang="en-US" altLang="ja-JP" sz="1000">
              <a:solidFill>
                <a:schemeClr val="tx1"/>
              </a:solidFill>
            </a:endParaRPr>
          </a:p>
          <a:p>
            <a:r>
              <a:rPr kumimoji="1" lang="en-US" altLang="ja-JP" sz="1000">
                <a:solidFill>
                  <a:schemeClr val="tx1"/>
                </a:solidFill>
              </a:rPr>
              <a:t>Gold</a:t>
            </a:r>
            <a:r>
              <a:rPr kumimoji="1" lang="ja-JP" altLang="en-US" sz="1000">
                <a:solidFill>
                  <a:schemeClr val="tx1"/>
                </a:solidFill>
              </a:rPr>
              <a:t>は武器や支援兵器のレベルアップ等にリソースを割く想定としている。</a:t>
            </a:r>
          </a:p>
        </p:txBody>
      </p:sp>
      <p:sp>
        <p:nvSpPr>
          <p:cNvPr id="18" name="テキスト ボックス 17">
            <a:extLst>
              <a:ext uri="{FF2B5EF4-FFF2-40B4-BE49-F238E27FC236}">
                <a16:creationId xmlns:a16="http://schemas.microsoft.com/office/drawing/2014/main" id="{5328A201-DC9D-4D38-A54A-170DAA0E9D2E}"/>
              </a:ext>
            </a:extLst>
          </p:cNvPr>
          <p:cNvSpPr txBox="1"/>
          <p:nvPr/>
        </p:nvSpPr>
        <p:spPr>
          <a:xfrm>
            <a:off x="737269" y="5697085"/>
            <a:ext cx="2287806" cy="246221"/>
          </a:xfrm>
          <a:prstGeom prst="rect">
            <a:avLst/>
          </a:prstGeom>
          <a:noFill/>
        </p:spPr>
        <p:txBody>
          <a:bodyPr wrap="none" rtlCol="0">
            <a:spAutoFit/>
          </a:bodyPr>
          <a:lstStyle/>
          <a:p>
            <a:r>
              <a:rPr kumimoji="1" lang="ja-JP" altLang="en-US" sz="1000" b="1">
                <a:latin typeface="+mn-ea"/>
              </a:rPr>
              <a:t>・レベルの上限</a:t>
            </a:r>
            <a:r>
              <a:rPr kumimoji="1" lang="ja-JP" altLang="en-US" sz="1000" b="1">
                <a:solidFill>
                  <a:srgbClr val="FF0000"/>
                </a:solidFill>
                <a:latin typeface="+mn-ea"/>
              </a:rPr>
              <a:t>（</a:t>
            </a:r>
            <a:r>
              <a:rPr kumimoji="1" lang="en-US" altLang="ja-JP" sz="1000" b="1">
                <a:solidFill>
                  <a:srgbClr val="FF0000"/>
                </a:solidFill>
                <a:latin typeface="+mn-ea"/>
              </a:rPr>
              <a:t>20191211</a:t>
            </a:r>
            <a:r>
              <a:rPr kumimoji="1" lang="ja-JP" altLang="en-US" sz="1000" b="1">
                <a:solidFill>
                  <a:srgbClr val="FF0000"/>
                </a:solidFill>
                <a:latin typeface="+mn-ea"/>
              </a:rPr>
              <a:t>追加）</a:t>
            </a:r>
            <a:endParaRPr kumimoji="1" lang="en-US" altLang="ja-JP" sz="1000" b="1">
              <a:latin typeface="+mn-ea"/>
            </a:endParaRPr>
          </a:p>
        </p:txBody>
      </p:sp>
      <p:sp>
        <p:nvSpPr>
          <p:cNvPr id="19" name="テキスト ボックス 18">
            <a:extLst>
              <a:ext uri="{FF2B5EF4-FFF2-40B4-BE49-F238E27FC236}">
                <a16:creationId xmlns:a16="http://schemas.microsoft.com/office/drawing/2014/main" id="{13E5BB77-CB6B-4691-9A05-007582938112}"/>
              </a:ext>
            </a:extLst>
          </p:cNvPr>
          <p:cNvSpPr txBox="1"/>
          <p:nvPr/>
        </p:nvSpPr>
        <p:spPr>
          <a:xfrm>
            <a:off x="912755" y="5897124"/>
            <a:ext cx="2371162" cy="861774"/>
          </a:xfrm>
          <a:prstGeom prst="rect">
            <a:avLst/>
          </a:prstGeom>
          <a:noFill/>
        </p:spPr>
        <p:txBody>
          <a:bodyPr wrap="none" rtlCol="0" anchor="t">
            <a:spAutoFit/>
          </a:bodyPr>
          <a:lstStyle/>
          <a:p>
            <a:r>
              <a:rPr kumimoji="1" lang="ja-JP" altLang="en-US" sz="1000" dirty="0">
                <a:latin typeface="+mn-ea"/>
              </a:rPr>
              <a:t>進化毎に、最大レベルが</a:t>
            </a:r>
            <a:r>
              <a:rPr kumimoji="1" lang="en-US" altLang="ja-JP" sz="1000" dirty="0">
                <a:latin typeface="+mn-ea"/>
              </a:rPr>
              <a:t>+10</a:t>
            </a:r>
            <a:r>
              <a:rPr kumimoji="1" lang="ja-JP" altLang="en-US" sz="1000" dirty="0">
                <a:latin typeface="+mn-ea"/>
              </a:rPr>
              <a:t>される。</a:t>
            </a:r>
            <a:endParaRPr kumimoji="1" lang="en-US" altLang="ja-JP" sz="1000" dirty="0">
              <a:latin typeface="+mn-ea"/>
            </a:endParaRPr>
          </a:p>
          <a:p>
            <a:r>
              <a:rPr kumimoji="1" lang="ja-JP" altLang="en-US" sz="1000" dirty="0">
                <a:latin typeface="+mn-ea"/>
              </a:rPr>
              <a:t>☆５：最大</a:t>
            </a:r>
            <a:r>
              <a:rPr kumimoji="1" lang="en-US" altLang="ja-JP" sz="1000" dirty="0">
                <a:latin typeface="+mn-ea"/>
              </a:rPr>
              <a:t>100 (</a:t>
            </a:r>
            <a:r>
              <a:rPr kumimoji="1" lang="ja-JP" altLang="en-US" sz="1000" dirty="0">
                <a:latin typeface="+mn-ea"/>
              </a:rPr>
              <a:t>初期</a:t>
            </a:r>
            <a:r>
              <a:rPr kumimoji="1" lang="en-US" altLang="ja-JP" sz="1000" dirty="0">
                <a:latin typeface="+mn-ea"/>
              </a:rPr>
              <a:t>60)</a:t>
            </a:r>
          </a:p>
          <a:p>
            <a:r>
              <a:rPr kumimoji="1" lang="ja-JP" altLang="en-US" sz="1000" dirty="0">
                <a:latin typeface="+mn-ea"/>
              </a:rPr>
              <a:t>☆４：最大  </a:t>
            </a:r>
            <a:r>
              <a:rPr kumimoji="1" lang="en-US" altLang="ja-JP" sz="1000" dirty="0">
                <a:latin typeface="+mn-ea"/>
              </a:rPr>
              <a:t>90 (</a:t>
            </a:r>
            <a:r>
              <a:rPr kumimoji="1" lang="ja-JP" altLang="en-US" sz="1000" dirty="0">
                <a:latin typeface="+mn-ea"/>
              </a:rPr>
              <a:t>初期</a:t>
            </a:r>
            <a:r>
              <a:rPr kumimoji="1" lang="en-US" altLang="ja-JP" sz="1000" dirty="0">
                <a:latin typeface="+mn-ea"/>
              </a:rPr>
              <a:t>50)</a:t>
            </a:r>
          </a:p>
          <a:p>
            <a:r>
              <a:rPr kumimoji="1" lang="ja-JP" altLang="en-US" sz="1000" dirty="0">
                <a:latin typeface="+mn-ea"/>
              </a:rPr>
              <a:t>☆３：最大  </a:t>
            </a:r>
            <a:r>
              <a:rPr kumimoji="1" lang="en-US" altLang="ja-JP" sz="1000" dirty="0">
                <a:latin typeface="+mn-ea"/>
              </a:rPr>
              <a:t>80 (</a:t>
            </a:r>
            <a:r>
              <a:rPr kumimoji="1" lang="ja-JP" altLang="en-US" sz="1000" dirty="0">
                <a:latin typeface="+mn-ea"/>
              </a:rPr>
              <a:t>初期</a:t>
            </a:r>
            <a:r>
              <a:rPr kumimoji="1" lang="en-US" altLang="ja-JP" sz="1000" dirty="0">
                <a:latin typeface="+mn-ea"/>
              </a:rPr>
              <a:t>40)</a:t>
            </a:r>
          </a:p>
          <a:p>
            <a:endParaRPr kumimoji="1" lang="en-US" altLang="ja-JP" sz="1000" dirty="0">
              <a:latin typeface="+mn-ea"/>
            </a:endParaRPr>
          </a:p>
        </p:txBody>
      </p:sp>
    </p:spTree>
    <p:extLst>
      <p:ext uri="{BB962C8B-B14F-4D97-AF65-F5344CB8AC3E}">
        <p14:creationId xmlns:p14="http://schemas.microsoft.com/office/powerpoint/2010/main" val="376722081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初期文字メイリオ1.potx" id="{4CC45B49-B3D3-4080-927A-D6BA33902AE7}" vid="{8A81B9CE-A1AC-4B19-889B-2A875DBDC64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C474B7ECFB4DA4491C2F2903EDCE387" ma:contentTypeVersion="2" ma:contentTypeDescription="新しいドキュメントを作成します。" ma:contentTypeScope="" ma:versionID="1a6ed75f45edef1d1f1b8f5cdbfc0bf9">
  <xsd:schema xmlns:xsd="http://www.w3.org/2001/XMLSchema" xmlns:xs="http://www.w3.org/2001/XMLSchema" xmlns:p="http://schemas.microsoft.com/office/2006/metadata/properties" xmlns:ns2="0296febf-2773-4faf-ae76-6dee2362d0db" targetNamespace="http://schemas.microsoft.com/office/2006/metadata/properties" ma:root="true" ma:fieldsID="13ccaadd41bf1eaf321fa8ccc77f4491" ns2:_="">
    <xsd:import namespace="0296febf-2773-4faf-ae76-6dee2362d0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96febf-2773-4faf-ae76-6dee2362d0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7203C48-1E91-4655-8758-B03A2B015611}">
  <ds:schemaRefs>
    <ds:schemaRef ds:uri="http://schemas.microsoft.com/office/2006/documentManagement/types"/>
    <ds:schemaRef ds:uri="http://schemas.openxmlformats.org/package/2006/metadata/core-properties"/>
    <ds:schemaRef ds:uri="http://purl.org/dc/dcmitype/"/>
    <ds:schemaRef ds:uri="0296febf-2773-4faf-ae76-6dee2362d0db"/>
    <ds:schemaRef ds:uri="http://purl.org/dc/elements/1.1/"/>
    <ds:schemaRef ds:uri="http://schemas.microsoft.com/office/2006/metadata/properties"/>
    <ds:schemaRef ds:uri="http://schemas.microsoft.com/office/infopath/2007/PartnerControls"/>
    <ds:schemaRef ds:uri="http://www.w3.org/XML/1998/namespace"/>
    <ds:schemaRef ds:uri="http://purl.org/dc/terms/"/>
  </ds:schemaRefs>
</ds:datastoreItem>
</file>

<file path=customXml/itemProps2.xml><?xml version="1.0" encoding="utf-8"?>
<ds:datastoreItem xmlns:ds="http://schemas.openxmlformats.org/officeDocument/2006/customXml" ds:itemID="{AC3ABDE7-5346-431B-B406-09E520A318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96febf-2773-4faf-ae76-6dee2362d0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6ED2B9C-13FE-42C6-9E1A-55E3ECF5471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初期文字メイリオ1</Template>
  <TotalTime>288</TotalTime>
  <Words>5127</Words>
  <Application>Microsoft Office PowerPoint</Application>
  <PresentationFormat>画面に合わせる (4:3)</PresentationFormat>
  <Paragraphs>895</Paragraphs>
  <Slides>27</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27</vt:i4>
      </vt:variant>
    </vt:vector>
  </HeadingPairs>
  <TitlesOfParts>
    <vt:vector size="33" baseType="lpstr">
      <vt:lpstr>游ゴシック</vt:lpstr>
      <vt:lpstr>Century Gothic</vt:lpstr>
      <vt:lpstr>メイリオ</vt:lpstr>
      <vt:lpstr>Arial</vt:lpstr>
      <vt:lpstr>Bahnschrift Condensed</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真吾 宮田</dc:creator>
  <cp:lastModifiedBy>雄斗 増本</cp:lastModifiedBy>
  <cp:revision>4</cp:revision>
  <dcterms:created xsi:type="dcterms:W3CDTF">2019-06-27T02:30:15Z</dcterms:created>
  <dcterms:modified xsi:type="dcterms:W3CDTF">2020-02-12T09:05:24Z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0x0101004C474B7ECFB4DA4491C2F2903EDCE387</vt:lpwstr>
  </property>
</Properties>
</file>

<file path=docProps/thumbnail.jpeg>
</file>